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0"/>
  </p:notesMasterIdLst>
  <p:handoutMasterIdLst>
    <p:handoutMasterId r:id="rId31"/>
  </p:handoutMasterIdLst>
  <p:sldIdLst>
    <p:sldId id="270" r:id="rId2"/>
    <p:sldId id="272" r:id="rId3"/>
    <p:sldId id="273" r:id="rId4"/>
    <p:sldId id="274" r:id="rId5"/>
    <p:sldId id="279" r:id="rId6"/>
    <p:sldId id="275" r:id="rId7"/>
    <p:sldId id="276" r:id="rId8"/>
    <p:sldId id="277" r:id="rId9"/>
    <p:sldId id="278" r:id="rId10"/>
    <p:sldId id="271" r:id="rId11"/>
    <p:sldId id="259" r:id="rId12"/>
    <p:sldId id="260" r:id="rId13"/>
    <p:sldId id="281" r:id="rId14"/>
    <p:sldId id="280" r:id="rId15"/>
    <p:sldId id="262" r:id="rId16"/>
    <p:sldId id="263" r:id="rId17"/>
    <p:sldId id="284" r:id="rId18"/>
    <p:sldId id="283" r:id="rId19"/>
    <p:sldId id="285" r:id="rId20"/>
    <p:sldId id="286" r:id="rId21"/>
    <p:sldId id="287" r:id="rId22"/>
    <p:sldId id="288" r:id="rId23"/>
    <p:sldId id="289" r:id="rId24"/>
    <p:sldId id="290" r:id="rId25"/>
    <p:sldId id="291" r:id="rId26"/>
    <p:sldId id="292" r:id="rId27"/>
    <p:sldId id="295" r:id="rId28"/>
    <p:sldId id="294" r:id="rId2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9" autoAdjust="0"/>
    <p:restoredTop sz="86456" autoAdjust="0"/>
  </p:normalViewPr>
  <p:slideViewPr>
    <p:cSldViewPr>
      <p:cViewPr varScale="1">
        <p:scale>
          <a:sx n="60" d="100"/>
          <a:sy n="60" d="100"/>
        </p:scale>
        <p:origin x="-1410" y="-96"/>
      </p:cViewPr>
      <p:guideLst>
        <p:guide orient="horz" pos="2160"/>
        <p:guide pos="2880"/>
      </p:guideLst>
    </p:cSldViewPr>
  </p:slideViewPr>
  <p:outlineViewPr>
    <p:cViewPr>
      <p:scale>
        <a:sx n="33" d="100"/>
        <a:sy n="33" d="100"/>
      </p:scale>
      <p:origin x="84" y="10698"/>
    </p:cViewPr>
  </p:outlineViewPr>
  <p:notesTextViewPr>
    <p:cViewPr>
      <p:scale>
        <a:sx n="100" d="100"/>
        <a:sy n="100" d="100"/>
      </p:scale>
      <p:origin x="0" y="0"/>
    </p:cViewPr>
  </p:notesTextViewPr>
  <p:notesViewPr>
    <p:cSldViewPr>
      <p:cViewPr varScale="1">
        <p:scale>
          <a:sx n="53" d="100"/>
          <a:sy n="53" d="100"/>
        </p:scale>
        <p:origin x="-295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ACFCA2B-992F-4A1D-A5B9-EB56328CBFE0}"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05696E-BC59-43DC-8F61-DF97D5A5926F}" type="datetimeFigureOut">
              <a:rPr lang="zh-CN" altLang="en-US" smtClean="0"/>
              <a:pPr/>
              <a:t>2016/11/25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801E4C-34FA-45C1-8AFD-3A309BE597B0}"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B0801E4C-34FA-45C1-8AFD-3A309BE597B0}" type="slidenum">
              <a:rPr lang="zh-CN" altLang="en-US" smtClean="0"/>
              <a:pPr/>
              <a:t>21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B0801E4C-34FA-45C1-8AFD-3A309BE597B0}" type="slidenum">
              <a:rPr lang="zh-CN" altLang="en-US" smtClean="0"/>
              <a:pPr/>
              <a:t>22</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9" name="标题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日期占位符 29"/>
          <p:cNvSpPr>
            <a:spLocks noGrp="1"/>
          </p:cNvSpPr>
          <p:nvPr>
            <p:ph type="dt" sz="half" idx="10"/>
          </p:nvPr>
        </p:nvSpPr>
        <p:spPr/>
        <p:txBody>
          <a:bodyPr/>
          <a:lstStyle/>
          <a:p>
            <a:fld id="{74CBEAF9-9E58-4CC8-A6FF-6DD8A58DEEA4}" type="datetimeFigureOut">
              <a:rPr lang="en-US" smtClean="0"/>
              <a:pPr/>
              <a:t>11/25/2016</a:t>
            </a:fld>
            <a:endParaRPr lang="en-US"/>
          </a:p>
        </p:txBody>
      </p:sp>
      <p:sp>
        <p:nvSpPr>
          <p:cNvPr id="19" name="页脚占位符 18"/>
          <p:cNvSpPr>
            <a:spLocks noGrp="1"/>
          </p:cNvSpPr>
          <p:nvPr>
            <p:ph type="ftr" sz="quarter" idx="11"/>
          </p:nvPr>
        </p:nvSpPr>
        <p:spPr/>
        <p:txBody>
          <a:bodyPr/>
          <a:lstStyle/>
          <a:p>
            <a:endParaRPr kumimoji="0" lang="en-US"/>
          </a:p>
        </p:txBody>
      </p:sp>
      <p:sp>
        <p:nvSpPr>
          <p:cNvPr id="27" name="灯片编号占位符 26"/>
          <p:cNvSpPr>
            <a:spLocks noGrp="1"/>
          </p:cNvSpPr>
          <p:nvPr>
            <p:ph type="sldNum" sz="quarter" idx="12"/>
          </p:nvPr>
        </p:nvSpPr>
        <p:spPr/>
        <p:txBody>
          <a:bodyPr/>
          <a:lstStyle/>
          <a:p>
            <a:fld id="{CA15C064-DD44-4CAC-873E-2D1F54821676}" type="slidenum">
              <a:rPr kumimoji="0" lang="en-US" smtClean="0"/>
              <a:pPr/>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914401"/>
            <a:ext cx="2057400" cy="5211763"/>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914401"/>
            <a:ext cx="6019800" cy="5211763"/>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smtClean="0"/>
              <a:t>单击此处编辑母版副标题样式</a:t>
            </a:r>
            <a:endParaRPr lang="zh-CN" altLang="en-US" dirty="0"/>
          </a:p>
        </p:txBody>
      </p:sp>
      <p:sp>
        <p:nvSpPr>
          <p:cNvPr id="7" name="标题 6"/>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74CBEAF9-9E58-4CC8-A6FF-6DD8A58DEEA4}" type="datetimeFigureOut">
              <a:rPr lang="en-US" smtClean="0"/>
              <a:pPr/>
              <a:t>11/25/2016</a:t>
            </a:fld>
            <a:endParaRPr lang="en-US"/>
          </a:p>
        </p:txBody>
      </p:sp>
      <p:sp>
        <p:nvSpPr>
          <p:cNvPr id="5" name="页脚占位符 4"/>
          <p:cNvSpPr>
            <a:spLocks noGrp="1"/>
          </p:cNvSpPr>
          <p:nvPr>
            <p:ph type="ftr" sz="quarter" idx="11"/>
          </p:nvPr>
        </p:nvSpPr>
        <p:spPr/>
        <p:txBody>
          <a:bodyPr/>
          <a:lstStyle/>
          <a:p>
            <a:endParaRPr kumimoji="0" lang="en-US"/>
          </a:p>
        </p:txBody>
      </p:sp>
      <p:sp>
        <p:nvSpPr>
          <p:cNvPr id="6" name="灯片编号占位符 5"/>
          <p:cNvSpPr>
            <a:spLocks noGrp="1"/>
          </p:cNvSpPr>
          <p:nvPr>
            <p:ph type="sldNum" sz="quarter" idx="12"/>
          </p:nvPr>
        </p:nvSpPr>
        <p:spPr/>
        <p:txBody>
          <a:bodyPr/>
          <a:lstStyle/>
          <a:p>
            <a:fld id="{CA15C064-DD44-4CAC-873E-2D1F54821676}" type="slidenum">
              <a:rPr kumimoji="0" lang="en-US" smtClean="0"/>
              <a:pPr/>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2016/11/25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tIns="45720"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2016/11/25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2016/11/25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2016/11/25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2016/11/25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单圆角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2016/11/25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8077200" y="6356350"/>
            <a:ext cx="609600" cy="365125"/>
          </a:xfrm>
        </p:spPr>
        <p:txBody>
          <a:bodyPr/>
          <a:lstStyle/>
          <a:p>
            <a:fld id="{0C913308-F349-4B6D-A68A-DD1791B4A57B}" type="slidenum">
              <a:rPr lang="zh-CN" altLang="en-US" smtClean="0"/>
              <a:pPr/>
              <a:t>‹#›</a:t>
            </a:fld>
            <a:endParaRPr lang="zh-CN" altLang="en-US"/>
          </a:p>
        </p:txBody>
      </p:sp>
      <p:sp>
        <p:nvSpPr>
          <p:cNvPr id="3" name="图片占位符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任意多边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任意多边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任意多边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任意多边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标题占位符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30820CF-B880-4189-942D-D702A7CBA730}" type="datetimeFigureOut">
              <a:rPr lang="zh-CN" altLang="en-US" smtClean="0"/>
              <a:pPr/>
              <a:t>2016/11/25</a:t>
            </a:fld>
            <a:endParaRPr lang="zh-CN" altLang="en-US"/>
          </a:p>
        </p:txBody>
      </p:sp>
      <p:sp>
        <p:nvSpPr>
          <p:cNvPr id="22" name="页脚占位符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CN" altLang="en-US"/>
          </a:p>
        </p:txBody>
      </p:sp>
      <p:sp>
        <p:nvSpPr>
          <p:cNvPr id="18" name="灯片编号占位符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913308-F349-4B6D-A68A-DD1791B4A57B}" type="slidenum">
              <a:rPr lang="zh-CN" altLang="en-US" smtClean="0"/>
              <a:pPr/>
              <a:t>‹#›</a:t>
            </a:fld>
            <a:endParaRPr lang="zh-CN" altLang="en-US"/>
          </a:p>
        </p:txBody>
      </p:sp>
      <p:grpSp>
        <p:nvGrpSpPr>
          <p:cNvPr id="2" name="组合 1"/>
          <p:cNvGrpSpPr/>
          <p:nvPr/>
        </p:nvGrpSpPr>
        <p:grpSpPr>
          <a:xfrm>
            <a:off x="-19017" y="202408"/>
            <a:ext cx="9180548" cy="649224"/>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661"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29616;&#20195;&#32844;&#19994;&#25945;&#32946;&#36136;&#37327;&#25552;&#21319;&#35745;&#21010;&#19987;&#39033;&#36164;&#37329;&#31649;&#29702;&#21150;&#27861;.docx" TargetMode="External"/><Relationship Id="rId2" Type="http://schemas.openxmlformats.org/officeDocument/2006/relationships/hyperlink" Target="&#22269;&#23478;&#25913;&#38761;&#21457;&#23637;&#31034;&#33539;&#26657;&#31649;&#29702;&#35268;&#23450;.doc" TargetMode="External"/><Relationship Id="rId1" Type="http://schemas.openxmlformats.org/officeDocument/2006/relationships/slideLayout" Target="../slideLayouts/slideLayout2.xml"/><Relationship Id="rId5" Type="http://schemas.openxmlformats.org/officeDocument/2006/relationships/hyperlink" Target="&#23433;&#24509;&#30465;&#36136;&#37327;&#25552;&#21319;&#24037;&#31243;&#23454;&#26045;&#26041;&#26696;.doc" TargetMode="External"/><Relationship Id="rId4" Type="http://schemas.openxmlformats.org/officeDocument/2006/relationships/hyperlink" Target="&#36130;&#25919;&#25903;&#20986;&#32489;&#25928;&#35780;&#20215;&#31649;&#29702;&#26242;&#34892;&#21150;&#27861;.doc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23433;&#24509;&#30465;&#36130;&#25919;&#39033;&#30446;&#25903;&#20986;&#32489;&#25928;&#35780;&#20215;&#20849;&#24615;&#25351;&#26631;&#20307;&#31995;&#26694;&#26550;.doc" TargetMode="External"/><Relationship Id="rId2" Type="http://schemas.openxmlformats.org/officeDocument/2006/relationships/hyperlink" Target="&#38468;&#20214;2&#23433;&#24509;&#30465;&#36130;&#25919;&#25903;&#20986;&#39033;&#30446;&#32489;&#25928;&#35780;&#20215;&#25253;&#21578;.pdf" TargetMode="External"/><Relationship Id="rId1" Type="http://schemas.openxmlformats.org/officeDocument/2006/relationships/slideLayout" Target="../slideLayouts/slideLayout2.xml"/><Relationship Id="rId4" Type="http://schemas.openxmlformats.org/officeDocument/2006/relationships/hyperlink" Target="&#36130;&#25919;&#25903;&#20986;&#39033;&#30446;&#32489;&#25928;&#35780;&#20215;&#25351;&#26631;.xls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23433;&#24509;&#30465;&#36130;&#25919;&#39033;&#30446;&#25903;&#20986;&#32489;&#25928;&#35780;&#20215;&#20849;&#24615;&#25351;&#26631;&#20307;&#31995;&#26694;&#26550;.doc" TargetMode="External"/><Relationship Id="rId3" Type="http://schemas.openxmlformats.org/officeDocument/2006/relationships/hyperlink" Target="&#23433;&#24509;&#30465;&#20013;&#22830;&#29616;&#20195;&#32844;&#19994;&#25945;&#32946;&#36136;&#37327;&#25552;&#21319;&#35745;&#21010;&#19987;&#39033;&#36164;&#37329;&#31649;&#29702;&#21150;&#27861;.docx" TargetMode="External"/><Relationship Id="rId7" Type="http://schemas.openxmlformats.org/officeDocument/2006/relationships/hyperlink" Target="&#23433;&#24509;&#30465;&#36130;&#25919;&#25903;&#20986;&#32489;&#25928;&#35780;&#20215;.pdf" TargetMode="External"/><Relationship Id="rId2" Type="http://schemas.openxmlformats.org/officeDocument/2006/relationships/hyperlink" Target="&#23433;&#24509;&#30465;&#36136;&#37327;&#25552;&#21319;&#39033;&#30446;&#31649;&#29702;&#21150;&#27861;.doc" TargetMode="External"/><Relationship Id="rId1" Type="http://schemas.openxmlformats.org/officeDocument/2006/relationships/slideLayout" Target="../slideLayouts/slideLayout2.xml"/><Relationship Id="rId6" Type="http://schemas.openxmlformats.org/officeDocument/2006/relationships/hyperlink" Target="&#23433;&#24509;&#30465;&#36136;&#37327;&#25552;&#21319;&#24037;&#31243;&#24314;&#35774;&#26631;&#20934;.doc" TargetMode="External"/><Relationship Id="rId5" Type="http://schemas.openxmlformats.org/officeDocument/2006/relationships/hyperlink" Target="&#36130;&#25919;&#25903;&#20986;&#39033;&#30446;&#32489;&#25928;&#35780;&#20215;&#25351;&#26631;.xlsx" TargetMode="External"/><Relationship Id="rId4" Type="http://schemas.openxmlformats.org/officeDocument/2006/relationships/hyperlink" Target="&#23433;&#24509;&#30465;&#36136;&#37327;&#24037;&#31243;&#39564;&#25910;&#21150;&#27861;.doc" TargetMode="External"/><Relationship Id="rId9" Type="http://schemas.openxmlformats.org/officeDocument/2006/relationships/hyperlink" Target="&#38468;&#20214;2&#23433;&#24509;&#30465;&#36130;&#25919;&#25903;&#20986;&#39033;&#30446;&#32489;&#25928;&#35780;&#20215;&#25253;&#21578;.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23433;&#24509;&#30465;&#36136;&#37327;&#25552;&#21319;&#39033;&#30446;&#31649;&#29702;&#21150;&#27861;.doc" TargetMode="External"/><Relationship Id="rId2" Type="http://schemas.openxmlformats.org/officeDocument/2006/relationships/hyperlink" Target="&#23433;&#24509;&#30465;&#20013;&#22830;&#29616;&#20195;&#32844;&#19994;&#25945;&#32946;&#36136;&#37327;&#25552;&#21319;&#35745;&#21010;&#19987;&#39033;&#36164;&#37329;&#31649;&#29702;&#21150;&#27861;.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57200" y="274638"/>
            <a:ext cx="8229600" cy="2082792"/>
          </a:xfrm>
        </p:spPr>
        <p:txBody>
          <a:bodyPr/>
          <a:lstStyle/>
          <a:p>
            <a:pPr algn="ctr"/>
            <a:r>
              <a:rPr lang="zh-CN" altLang="en-US" b="1" dirty="0" smtClean="0">
                <a:latin typeface="华文琥珀" pitchFamily="2" charset="-122"/>
                <a:ea typeface="华文琥珀" pitchFamily="2" charset="-122"/>
              </a:rPr>
              <a:t>质量提升工程项目资金</a:t>
            </a:r>
            <a:r>
              <a:rPr lang="en-US" altLang="zh-CN" b="1" dirty="0" smtClean="0">
                <a:latin typeface="华文琥珀" pitchFamily="2" charset="-122"/>
                <a:ea typeface="华文琥珀" pitchFamily="2" charset="-122"/>
              </a:rPr>
              <a:t/>
            </a:r>
            <a:br>
              <a:rPr lang="en-US" altLang="zh-CN" b="1" dirty="0" smtClean="0">
                <a:latin typeface="华文琥珀" pitchFamily="2" charset="-122"/>
                <a:ea typeface="华文琥珀" pitchFamily="2" charset="-122"/>
              </a:rPr>
            </a:br>
            <a:r>
              <a:rPr lang="zh-CN" altLang="en-US" b="1" dirty="0" smtClean="0">
                <a:latin typeface="华文琥珀" pitchFamily="2" charset="-122"/>
                <a:ea typeface="华文琥珀" pitchFamily="2" charset="-122"/>
              </a:rPr>
              <a:t>使用管理与绩效评价</a:t>
            </a:r>
            <a:endParaRPr lang="zh-CN" altLang="en-US" b="1" dirty="0">
              <a:latin typeface="华文琥珀" pitchFamily="2" charset="-122"/>
              <a:ea typeface="华文琥珀" pitchFamily="2" charset="-122"/>
            </a:endParaRPr>
          </a:p>
        </p:txBody>
      </p:sp>
      <p:sp>
        <p:nvSpPr>
          <p:cNvPr id="5" name="内容占位符 4"/>
          <p:cNvSpPr>
            <a:spLocks noGrp="1"/>
          </p:cNvSpPr>
          <p:nvPr>
            <p:ph idx="1"/>
          </p:nvPr>
        </p:nvSpPr>
        <p:spPr>
          <a:xfrm>
            <a:off x="714348" y="2428868"/>
            <a:ext cx="7972452" cy="3697295"/>
          </a:xfrm>
        </p:spPr>
        <p:txBody>
          <a:bodyPr>
            <a:normAutofit/>
          </a:bodyPr>
          <a:lstStyle/>
          <a:p>
            <a:pPr>
              <a:lnSpc>
                <a:spcPct val="150000"/>
              </a:lnSpc>
            </a:pPr>
            <a:r>
              <a:rPr lang="zh-CN" altLang="en-US" b="1" dirty="0" smtClean="0"/>
              <a:t>一</a:t>
            </a:r>
            <a:r>
              <a:rPr lang="zh-CN" altLang="en-US" b="1" dirty="0"/>
              <a:t>、中等职业学校质量提升</a:t>
            </a:r>
            <a:r>
              <a:rPr lang="zh-CN" altLang="en-US" b="1" dirty="0" smtClean="0"/>
              <a:t>工程项目内容</a:t>
            </a:r>
            <a:endParaRPr lang="zh-CN" altLang="en-US" dirty="0"/>
          </a:p>
          <a:p>
            <a:pPr>
              <a:lnSpc>
                <a:spcPct val="150000"/>
              </a:lnSpc>
              <a:buNone/>
            </a:pPr>
            <a:r>
              <a:rPr lang="en-US" altLang="zh-CN" dirty="0" smtClean="0"/>
              <a:t>1.</a:t>
            </a:r>
            <a:r>
              <a:rPr lang="zh-CN" altLang="en-US" dirty="0" smtClean="0"/>
              <a:t>省级示范特色学校       </a:t>
            </a:r>
            <a:r>
              <a:rPr lang="en-US" altLang="zh-CN" dirty="0" smtClean="0"/>
              <a:t>2.</a:t>
            </a:r>
            <a:r>
              <a:rPr lang="zh-CN" altLang="en-US" dirty="0" smtClean="0"/>
              <a:t>省级</a:t>
            </a:r>
            <a:r>
              <a:rPr lang="zh-CN" altLang="en-US" dirty="0"/>
              <a:t>示范</a:t>
            </a:r>
            <a:r>
              <a:rPr lang="zh-CN" altLang="en-US" dirty="0" smtClean="0"/>
              <a:t>专业</a:t>
            </a:r>
            <a:endParaRPr lang="en-US" altLang="zh-CN" dirty="0" smtClean="0"/>
          </a:p>
          <a:p>
            <a:pPr>
              <a:lnSpc>
                <a:spcPct val="150000"/>
              </a:lnSpc>
              <a:buNone/>
            </a:pPr>
            <a:r>
              <a:rPr lang="en-US" altLang="zh-CN" dirty="0" smtClean="0"/>
              <a:t>3.</a:t>
            </a:r>
            <a:r>
              <a:rPr lang="zh-CN" altLang="en-US" dirty="0" smtClean="0"/>
              <a:t>省级示范实训基地       </a:t>
            </a:r>
            <a:r>
              <a:rPr lang="en-US" altLang="zh-CN" dirty="0" smtClean="0"/>
              <a:t>4.</a:t>
            </a:r>
            <a:r>
              <a:rPr lang="zh-CN" altLang="en-US" dirty="0" smtClean="0"/>
              <a:t>省级</a:t>
            </a:r>
            <a:r>
              <a:rPr lang="zh-CN" altLang="en-US" dirty="0"/>
              <a:t>名师工</a:t>
            </a:r>
            <a:r>
              <a:rPr lang="zh-CN" altLang="en-US" dirty="0" smtClean="0"/>
              <a:t>作坊</a:t>
            </a:r>
            <a:endParaRPr lang="en-US" altLang="zh-CN" dirty="0" smtClean="0"/>
          </a:p>
          <a:p>
            <a:pPr>
              <a:lnSpc>
                <a:spcPct val="150000"/>
              </a:lnSpc>
              <a:buNone/>
            </a:pPr>
            <a:r>
              <a:rPr lang="en-US" altLang="zh-CN" dirty="0" smtClean="0"/>
              <a:t>5.</a:t>
            </a:r>
            <a:r>
              <a:rPr lang="zh-CN" altLang="en-US" dirty="0" smtClean="0"/>
              <a:t>省级</a:t>
            </a:r>
            <a:r>
              <a:rPr lang="zh-CN" altLang="en-US" dirty="0"/>
              <a:t>现代学徒制</a:t>
            </a:r>
            <a:r>
              <a:rPr lang="zh-CN" altLang="en-US" dirty="0" smtClean="0"/>
              <a:t>试点    </a:t>
            </a:r>
            <a:r>
              <a:rPr lang="en-US" altLang="zh-CN" dirty="0" smtClean="0"/>
              <a:t>6.</a:t>
            </a:r>
            <a:r>
              <a:rPr lang="zh-CN" altLang="en-US" dirty="0" smtClean="0"/>
              <a:t>省级</a:t>
            </a:r>
            <a:r>
              <a:rPr lang="zh-CN" altLang="en-US" dirty="0"/>
              <a:t>技能大赛赛</a:t>
            </a:r>
            <a:r>
              <a:rPr lang="zh-CN" altLang="en-US" dirty="0" smtClean="0"/>
              <a:t>点</a:t>
            </a:r>
          </a:p>
          <a:p>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571472" y="0"/>
            <a:ext cx="8115328" cy="274638"/>
          </a:xfrm>
        </p:spPr>
        <p:txBody>
          <a:bodyPr>
            <a:normAutofit fontScale="90000"/>
          </a:bodyPr>
          <a:lstStyle/>
          <a:p>
            <a:endParaRPr lang="zh-CN" altLang="en-US" dirty="0"/>
          </a:p>
        </p:txBody>
      </p:sp>
      <p:sp>
        <p:nvSpPr>
          <p:cNvPr id="3" name="内容占位符 2"/>
          <p:cNvSpPr>
            <a:spLocks noGrp="1"/>
          </p:cNvSpPr>
          <p:nvPr>
            <p:ph idx="1"/>
          </p:nvPr>
        </p:nvSpPr>
        <p:spPr>
          <a:xfrm>
            <a:off x="457200" y="1000108"/>
            <a:ext cx="8229600" cy="5126055"/>
          </a:xfrm>
        </p:spPr>
        <p:txBody>
          <a:bodyPr>
            <a:normAutofit/>
          </a:bodyPr>
          <a:lstStyle/>
          <a:p>
            <a:pPr>
              <a:lnSpc>
                <a:spcPct val="150000"/>
              </a:lnSpc>
            </a:pPr>
            <a:r>
              <a:rPr lang="zh-CN" altLang="en-US" b="1" dirty="0" smtClean="0"/>
              <a:t>预决算管理：</a:t>
            </a:r>
            <a:r>
              <a:rPr lang="zh-CN" altLang="en-US" dirty="0" smtClean="0"/>
              <a:t>省项目管理办法：第十二条 项目学校应多渠道筹措资金，统筹安排，科学、规范、合理地编制本校建设项目的</a:t>
            </a:r>
            <a:r>
              <a:rPr lang="zh-CN" altLang="en-US" dirty="0" smtClean="0">
                <a:solidFill>
                  <a:srgbClr val="FF0000"/>
                </a:solidFill>
              </a:rPr>
              <a:t>总预算及分年度预算</a:t>
            </a:r>
            <a:r>
              <a:rPr lang="zh-CN" altLang="en-US" dirty="0" smtClean="0"/>
              <a:t>，并</a:t>
            </a:r>
            <a:r>
              <a:rPr lang="zh-CN" altLang="en-US" dirty="0" smtClean="0">
                <a:solidFill>
                  <a:srgbClr val="FF0000"/>
                </a:solidFill>
              </a:rPr>
              <a:t>纳入学校总体预算</a:t>
            </a:r>
            <a:r>
              <a:rPr lang="zh-CN" altLang="en-US" dirty="0" smtClean="0"/>
              <a:t>。第十三条（三）项目学校应将年度项目收支情况</a:t>
            </a:r>
            <a:r>
              <a:rPr lang="zh-CN" altLang="en-US" dirty="0" smtClean="0">
                <a:solidFill>
                  <a:srgbClr val="FF0000"/>
                </a:solidFill>
              </a:rPr>
              <a:t>纳入单位决算统一编报</a:t>
            </a:r>
            <a:r>
              <a:rPr lang="zh-CN" altLang="en-US" dirty="0" smtClean="0"/>
              <a:t>。</a:t>
            </a:r>
            <a:endParaRPr lang="en-US" altLang="zh-CN" dirty="0" smtClean="0"/>
          </a:p>
          <a:p>
            <a:pPr>
              <a:lnSpc>
                <a:spcPct val="150000"/>
              </a:lnSpc>
            </a:pPr>
            <a:r>
              <a:rPr lang="zh-CN" altLang="en-US" dirty="0" smtClean="0"/>
              <a:t>无预算就无法支付。预算编制：细化经济科目 ，政府采购必须单列。  </a:t>
            </a:r>
            <a:endParaRPr lang="en-US" altLang="zh-CN"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428596" y="214290"/>
            <a:ext cx="8258204" cy="60348"/>
          </a:xfrm>
        </p:spPr>
        <p:txBody>
          <a:bodyPr>
            <a:normAutofit fontScale="90000"/>
          </a:bodyPr>
          <a:lstStyle/>
          <a:p>
            <a:endParaRPr lang="zh-CN" altLang="en-US" sz="4400" kern="1200" dirty="0" smtClean="0">
              <a:solidFill>
                <a:schemeClr val="tx1"/>
              </a:solidFill>
              <a:latin typeface="+mj-lt"/>
              <a:ea typeface="+mj-ea"/>
              <a:cs typeface="+mj-cs"/>
            </a:endParaRPr>
          </a:p>
        </p:txBody>
      </p:sp>
      <p:sp>
        <p:nvSpPr>
          <p:cNvPr id="3" name="内容占位符 2"/>
          <p:cNvSpPr>
            <a:spLocks noGrp="1"/>
          </p:cNvSpPr>
          <p:nvPr>
            <p:ph idx="1"/>
          </p:nvPr>
        </p:nvSpPr>
        <p:spPr>
          <a:xfrm>
            <a:off x="457200" y="1142984"/>
            <a:ext cx="8229600" cy="4983179"/>
          </a:xfrm>
        </p:spPr>
        <p:txBody>
          <a:bodyPr>
            <a:normAutofit/>
          </a:bodyPr>
          <a:lstStyle/>
          <a:p>
            <a:pPr>
              <a:lnSpc>
                <a:spcPct val="150000"/>
              </a:lnSpc>
            </a:pPr>
            <a:r>
              <a:rPr lang="zh-CN" altLang="en-US" b="1" dirty="0" smtClean="0"/>
              <a:t>政府采购。</a:t>
            </a:r>
            <a:r>
              <a:rPr lang="zh-CN" altLang="en-US" dirty="0" smtClean="0"/>
              <a:t>第九条  涉及政府采购的，应当按照</a:t>
            </a:r>
            <a:r>
              <a:rPr lang="zh-CN" altLang="en-US" b="1" dirty="0" smtClean="0">
                <a:solidFill>
                  <a:srgbClr val="FF0000"/>
                </a:solidFill>
              </a:rPr>
              <a:t>政府采购</a:t>
            </a:r>
            <a:r>
              <a:rPr lang="zh-CN" altLang="en-US" dirty="0" smtClean="0"/>
              <a:t>有关法律制度执行。              </a:t>
            </a:r>
          </a:p>
          <a:p>
            <a:pPr>
              <a:lnSpc>
                <a:spcPct val="150000"/>
              </a:lnSpc>
            </a:pPr>
            <a:r>
              <a:rPr lang="en-US" altLang="zh-CN" dirty="0" smtClean="0">
                <a:latin typeface="黑体" pitchFamily="49" charset="-122"/>
                <a:ea typeface="黑体" pitchFamily="49" charset="-122"/>
              </a:rPr>
              <a:t>《</a:t>
            </a:r>
            <a:r>
              <a:rPr lang="zh-CN" altLang="en-US" dirty="0" smtClean="0">
                <a:latin typeface="黑体" pitchFamily="49" charset="-122"/>
                <a:ea typeface="黑体" pitchFamily="49" charset="-122"/>
              </a:rPr>
              <a:t>安徽省</a:t>
            </a:r>
            <a:r>
              <a:rPr lang="en-US" altLang="zh-CN" dirty="0" smtClean="0">
                <a:latin typeface="黑体" pitchFamily="49" charset="-122"/>
                <a:ea typeface="黑体" pitchFamily="49" charset="-122"/>
              </a:rPr>
              <a:t>2016—2017</a:t>
            </a:r>
            <a:r>
              <a:rPr lang="zh-CN" altLang="en-US" dirty="0" smtClean="0">
                <a:latin typeface="黑体" pitchFamily="49" charset="-122"/>
                <a:ea typeface="黑体" pitchFamily="49" charset="-122"/>
              </a:rPr>
              <a:t>政府采购目录与限额标准</a:t>
            </a:r>
            <a:r>
              <a:rPr lang="en-US" altLang="zh-CN" dirty="0" smtClean="0">
                <a:latin typeface="黑体" pitchFamily="49" charset="-122"/>
                <a:ea typeface="黑体" pitchFamily="49" charset="-122"/>
              </a:rPr>
              <a:t>》</a:t>
            </a:r>
          </a:p>
          <a:p>
            <a:pPr>
              <a:lnSpc>
                <a:spcPct val="150000"/>
              </a:lnSpc>
            </a:pPr>
            <a:r>
              <a:rPr lang="zh-CN" altLang="en-US" b="1" dirty="0" smtClean="0">
                <a:latin typeface="黑体" pitchFamily="49" charset="-122"/>
                <a:ea typeface="黑体" pitchFamily="49" charset="-122"/>
              </a:rPr>
              <a:t>资产</a:t>
            </a:r>
            <a:r>
              <a:rPr lang="zh-CN" altLang="en-US" b="1" dirty="0">
                <a:latin typeface="黑体" pitchFamily="49" charset="-122"/>
                <a:ea typeface="黑体" pitchFamily="49" charset="-122"/>
              </a:rPr>
              <a:t>管理</a:t>
            </a:r>
            <a:r>
              <a:rPr lang="zh-CN" altLang="en-US" b="1" dirty="0"/>
              <a:t>：</a:t>
            </a:r>
            <a:r>
              <a:rPr lang="zh-CN" altLang="en-US" dirty="0"/>
              <a:t>省项目管理办法：第十三条（四）使用专项资金形成的</a:t>
            </a:r>
            <a:r>
              <a:rPr lang="zh-CN" altLang="en-US" b="1" dirty="0">
                <a:solidFill>
                  <a:srgbClr val="FF0000"/>
                </a:solidFill>
              </a:rPr>
              <a:t>资产</a:t>
            </a:r>
            <a:r>
              <a:rPr lang="zh-CN" altLang="en-US" dirty="0"/>
              <a:t>，均属国有资产。项目学校要及时将项目经费采购的资产</a:t>
            </a:r>
            <a:r>
              <a:rPr lang="zh-CN" altLang="en-US" dirty="0">
                <a:solidFill>
                  <a:srgbClr val="FF0000"/>
                </a:solidFill>
              </a:rPr>
              <a:t>纳入学校资产统一管理</a:t>
            </a:r>
            <a:r>
              <a:rPr lang="zh-CN" altLang="en-US" dirty="0"/>
              <a:t>。项目结束后，委托具有资质的审计机构出具</a:t>
            </a:r>
            <a:r>
              <a:rPr lang="zh-CN" altLang="en-US" dirty="0">
                <a:solidFill>
                  <a:srgbClr val="FF0000"/>
                </a:solidFill>
              </a:rPr>
              <a:t>审计报告。</a:t>
            </a:r>
            <a:endParaRPr lang="zh-CN" altLang="en-US" dirty="0" smtClean="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0"/>
            <a:ext cx="8186766" cy="45719"/>
          </a:xfrm>
        </p:spPr>
        <p:txBody>
          <a:bodyPr>
            <a:normAutofit fontScale="90000"/>
          </a:bodyPr>
          <a:lstStyle/>
          <a:p>
            <a:endParaRPr lang="zh-CN" altLang="en-US" sz="4400" kern="1200" dirty="0" smtClean="0">
              <a:solidFill>
                <a:schemeClr val="tx1"/>
              </a:solidFill>
              <a:latin typeface="+mj-lt"/>
              <a:ea typeface="+mj-ea"/>
              <a:cs typeface="+mj-cs"/>
            </a:endParaRPr>
          </a:p>
        </p:txBody>
      </p:sp>
      <p:sp>
        <p:nvSpPr>
          <p:cNvPr id="3" name="内容占位符 2"/>
          <p:cNvSpPr>
            <a:spLocks noGrp="1"/>
          </p:cNvSpPr>
          <p:nvPr>
            <p:ph idx="1"/>
          </p:nvPr>
        </p:nvSpPr>
        <p:spPr>
          <a:xfrm>
            <a:off x="457200" y="857232"/>
            <a:ext cx="8229600" cy="5268931"/>
          </a:xfrm>
        </p:spPr>
        <p:txBody>
          <a:bodyPr>
            <a:normAutofit/>
          </a:bodyPr>
          <a:lstStyle/>
          <a:p>
            <a:pPr>
              <a:lnSpc>
                <a:spcPct val="150000"/>
              </a:lnSpc>
            </a:pPr>
            <a:r>
              <a:rPr lang="en-US" b="1" dirty="0" smtClean="0"/>
              <a:t>2.</a:t>
            </a:r>
            <a:r>
              <a:rPr lang="zh-CN" altLang="en-US" b="1" dirty="0" smtClean="0"/>
              <a:t>专项资金使用</a:t>
            </a:r>
            <a:endParaRPr lang="zh-CN" altLang="en-US" dirty="0" smtClean="0"/>
          </a:p>
          <a:p>
            <a:pPr>
              <a:lnSpc>
                <a:spcPct val="150000"/>
              </a:lnSpc>
            </a:pPr>
            <a:r>
              <a:rPr lang="zh-CN" altLang="en-US" b="1" dirty="0" smtClean="0"/>
              <a:t>使用范围：</a:t>
            </a:r>
            <a:r>
              <a:rPr lang="zh-CN" altLang="en-US" dirty="0" smtClean="0"/>
              <a:t>第四条 专项资金重点支持：</a:t>
            </a:r>
          </a:p>
          <a:p>
            <a:pPr>
              <a:lnSpc>
                <a:spcPct val="150000"/>
              </a:lnSpc>
            </a:pPr>
            <a:r>
              <a:rPr lang="zh-CN" altLang="en-US" dirty="0" smtClean="0"/>
              <a:t>（一）支持各地建立完善以改革和绩效为导向的高等职业院校生均拨款制度，引导高等职业教育创新发展；支持适应并服务社会经济发展的</a:t>
            </a:r>
            <a:r>
              <a:rPr lang="zh-CN" altLang="en-US" dirty="0" smtClean="0">
                <a:solidFill>
                  <a:srgbClr val="FF0000"/>
                </a:solidFill>
              </a:rPr>
              <a:t>特色学科专业</a:t>
            </a:r>
            <a:r>
              <a:rPr lang="zh-CN" altLang="en-US" dirty="0" smtClean="0"/>
              <a:t>建设，促进教产融合和校企合作。</a:t>
            </a:r>
            <a:endParaRPr lang="en-US" altLang="zh-CN"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500034" y="-571528"/>
            <a:ext cx="8229600" cy="274638"/>
          </a:xfrm>
        </p:spPr>
        <p:txBody>
          <a:bodyPr>
            <a:normAutofit fontScale="90000"/>
          </a:bodyPr>
          <a:lstStyle/>
          <a:p>
            <a:endParaRPr lang="zh-CN" altLang="en-US" dirty="0"/>
          </a:p>
        </p:txBody>
      </p:sp>
      <p:sp>
        <p:nvSpPr>
          <p:cNvPr id="3" name="内容占位符 2"/>
          <p:cNvSpPr>
            <a:spLocks noGrp="1"/>
          </p:cNvSpPr>
          <p:nvPr>
            <p:ph idx="1"/>
          </p:nvPr>
        </p:nvSpPr>
        <p:spPr>
          <a:xfrm>
            <a:off x="357158" y="1214422"/>
            <a:ext cx="8358246" cy="5143536"/>
          </a:xfrm>
        </p:spPr>
        <p:txBody>
          <a:bodyPr>
            <a:normAutofit/>
          </a:bodyPr>
          <a:lstStyle/>
          <a:p>
            <a:pPr>
              <a:lnSpc>
                <a:spcPct val="150000"/>
              </a:lnSpc>
            </a:pPr>
            <a:r>
              <a:rPr lang="zh-CN" altLang="en-US" dirty="0" smtClean="0"/>
              <a:t>（二）支持各地建立完善以改革为导向、服务地方经济发展的中等职业学校生均拨款制度，促进中等职业教育改革发展；支持各地优化布局调整、加强资源统筹，</a:t>
            </a:r>
            <a:r>
              <a:rPr lang="zh-CN" altLang="en-US" dirty="0" smtClean="0">
                <a:solidFill>
                  <a:srgbClr val="FF0000"/>
                </a:solidFill>
              </a:rPr>
              <a:t>改扩建校舍</a:t>
            </a:r>
            <a:r>
              <a:rPr lang="zh-CN" altLang="en-US" dirty="0" smtClean="0"/>
              <a:t>、</a:t>
            </a:r>
            <a:r>
              <a:rPr lang="zh-CN" altLang="en-US" dirty="0" smtClean="0">
                <a:solidFill>
                  <a:srgbClr val="FF0000"/>
                </a:solidFill>
              </a:rPr>
              <a:t>实验实训场地</a:t>
            </a:r>
            <a:r>
              <a:rPr lang="zh-CN" altLang="en-US" dirty="0" smtClean="0"/>
              <a:t>以及</a:t>
            </a:r>
            <a:r>
              <a:rPr lang="zh-CN" altLang="en-US" dirty="0" smtClean="0">
                <a:solidFill>
                  <a:srgbClr val="FF0000"/>
                </a:solidFill>
              </a:rPr>
              <a:t>其他附属设施</a:t>
            </a:r>
            <a:r>
              <a:rPr lang="zh-CN" altLang="en-US" dirty="0" smtClean="0"/>
              <a:t>；</a:t>
            </a:r>
            <a:r>
              <a:rPr lang="zh-CN" altLang="en-US" dirty="0" smtClean="0">
                <a:solidFill>
                  <a:srgbClr val="FF0000"/>
                </a:solidFill>
              </a:rPr>
              <a:t>配置图书、教学仪器设备</a:t>
            </a:r>
            <a:r>
              <a:rPr lang="zh-CN" altLang="en-US" dirty="0" smtClean="0"/>
              <a:t>等，建设一批在教育教学改革、专业建设、人才培养等方面较为突出的</a:t>
            </a:r>
            <a:r>
              <a:rPr lang="zh-CN" altLang="en-US" dirty="0" smtClean="0">
                <a:solidFill>
                  <a:srgbClr val="FF0000"/>
                </a:solidFill>
              </a:rPr>
              <a:t>省级示范中等职业学校及示范专业、示范基地</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rot="10534322">
            <a:off x="333987" y="-599324"/>
            <a:ext cx="8298187" cy="279408"/>
          </a:xfrm>
        </p:spPr>
        <p:txBody>
          <a:bodyPr>
            <a:normAutofit fontScale="90000"/>
          </a:bodyPr>
          <a:lstStyle/>
          <a:p>
            <a:endParaRPr lang="zh-CN" altLang="en-US" dirty="0"/>
          </a:p>
        </p:txBody>
      </p:sp>
      <p:sp>
        <p:nvSpPr>
          <p:cNvPr id="3" name="内容占位符 2"/>
          <p:cNvSpPr>
            <a:spLocks noGrp="1"/>
          </p:cNvSpPr>
          <p:nvPr>
            <p:ph idx="1"/>
          </p:nvPr>
        </p:nvSpPr>
        <p:spPr>
          <a:xfrm>
            <a:off x="457200" y="428604"/>
            <a:ext cx="8401080" cy="6215106"/>
          </a:xfrm>
        </p:spPr>
        <p:txBody>
          <a:bodyPr>
            <a:normAutofit/>
          </a:bodyPr>
          <a:lstStyle/>
          <a:p>
            <a:pPr>
              <a:lnSpc>
                <a:spcPct val="150000"/>
              </a:lnSpc>
            </a:pPr>
            <a:r>
              <a:rPr lang="zh-CN" altLang="en-US" dirty="0"/>
              <a:t>（三）支持各地加强“双师型”专任</a:t>
            </a:r>
            <a:r>
              <a:rPr lang="zh-CN" altLang="en-US" dirty="0">
                <a:solidFill>
                  <a:srgbClr val="FF0000"/>
                </a:solidFill>
              </a:rPr>
              <a:t>教师培养培训</a:t>
            </a:r>
            <a:r>
              <a:rPr lang="zh-CN" altLang="en-US" dirty="0"/>
              <a:t>，提高教师教育教学水平；支持职业院校设立兼职教师岗位，优化教师队伍结构。</a:t>
            </a:r>
            <a:endParaRPr lang="zh-CN" dirty="0" smtClean="0"/>
          </a:p>
          <a:p>
            <a:pPr>
              <a:lnSpc>
                <a:spcPct val="150000"/>
              </a:lnSpc>
            </a:pPr>
            <a:r>
              <a:rPr lang="zh-CN" altLang="en-US" b="1" dirty="0"/>
              <a:t>省项目管理办法：</a:t>
            </a:r>
            <a:r>
              <a:rPr lang="zh-CN" altLang="en-US" dirty="0"/>
              <a:t>第十一条</a:t>
            </a:r>
            <a:r>
              <a:rPr lang="en-US" dirty="0"/>
              <a:t>  </a:t>
            </a:r>
            <a:r>
              <a:rPr lang="zh-CN" altLang="en-US" dirty="0"/>
              <a:t>按照“谁主管、谁负责”的原则，各地统筹中等职业教育各类经费，用于项目建设。现代职业教育质量提升计划</a:t>
            </a:r>
            <a:r>
              <a:rPr lang="zh-CN" altLang="en-US" dirty="0">
                <a:solidFill>
                  <a:srgbClr val="FF0000"/>
                </a:solidFill>
              </a:rPr>
              <a:t>中央专项资金</a:t>
            </a:r>
            <a:r>
              <a:rPr lang="zh-CN" altLang="en-US" dirty="0"/>
              <a:t>主要支持</a:t>
            </a:r>
            <a:r>
              <a:rPr lang="zh-CN" altLang="en-US" dirty="0">
                <a:solidFill>
                  <a:srgbClr val="FF0000"/>
                </a:solidFill>
              </a:rPr>
              <a:t>省级示范特色学校、</a:t>
            </a:r>
            <a:r>
              <a:rPr lang="zh-CN" altLang="en-US" dirty="0" smtClean="0">
                <a:solidFill>
                  <a:srgbClr val="FF0000"/>
                </a:solidFill>
              </a:rPr>
              <a:t>省级示范实训基地、省级</a:t>
            </a:r>
            <a:r>
              <a:rPr lang="zh-CN" altLang="en-US" dirty="0">
                <a:solidFill>
                  <a:srgbClr val="FF0000"/>
                </a:solidFill>
              </a:rPr>
              <a:t>名师工作坊项目建设</a:t>
            </a:r>
            <a:r>
              <a:rPr lang="zh-CN" altLang="en-US" dirty="0"/>
              <a:t>；</a:t>
            </a:r>
            <a:r>
              <a:rPr lang="zh-CN" altLang="en-US" dirty="0">
                <a:solidFill>
                  <a:srgbClr val="FF0000"/>
                </a:solidFill>
              </a:rPr>
              <a:t>省级职业教育专项资金</a:t>
            </a:r>
            <a:r>
              <a:rPr lang="zh-CN" altLang="en-US" dirty="0"/>
              <a:t>主要支持</a:t>
            </a:r>
            <a:r>
              <a:rPr lang="zh-CN" altLang="en-US" dirty="0">
                <a:solidFill>
                  <a:srgbClr val="FF0000"/>
                </a:solidFill>
              </a:rPr>
              <a:t>省级示范专业、省级现代学徒制试点、省级技能大赛赛点项目建设。</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57158" y="0"/>
            <a:ext cx="8329642" cy="45719"/>
          </a:xfrm>
        </p:spPr>
        <p:txBody>
          <a:bodyPr>
            <a:normAutofit fontScale="90000"/>
          </a:bodyPr>
          <a:lstStyle/>
          <a:p>
            <a:endParaRPr lang="zh-CN" altLang="en-US" sz="4400" kern="1200" dirty="0" smtClean="0">
              <a:solidFill>
                <a:schemeClr val="tx1"/>
              </a:solidFill>
              <a:latin typeface="+mj-lt"/>
              <a:ea typeface="+mj-ea"/>
              <a:cs typeface="+mj-cs"/>
            </a:endParaRPr>
          </a:p>
        </p:txBody>
      </p:sp>
      <p:sp>
        <p:nvSpPr>
          <p:cNvPr id="3" name="内容占位符 2"/>
          <p:cNvSpPr>
            <a:spLocks noGrp="1"/>
          </p:cNvSpPr>
          <p:nvPr>
            <p:ph idx="1"/>
          </p:nvPr>
        </p:nvSpPr>
        <p:spPr>
          <a:xfrm>
            <a:off x="457200" y="785794"/>
            <a:ext cx="8229600" cy="5340369"/>
          </a:xfrm>
        </p:spPr>
        <p:txBody>
          <a:bodyPr>
            <a:normAutofit/>
          </a:bodyPr>
          <a:lstStyle/>
          <a:p>
            <a:pPr>
              <a:lnSpc>
                <a:spcPct val="150000"/>
              </a:lnSpc>
            </a:pPr>
            <a:r>
              <a:rPr lang="zh-CN" altLang="en-US" b="1" dirty="0">
                <a:latin typeface="黑体" pitchFamily="49" charset="-122"/>
                <a:ea typeface="黑体" pitchFamily="49" charset="-122"/>
              </a:rPr>
              <a:t>支付方式：</a:t>
            </a:r>
            <a:r>
              <a:rPr lang="zh-CN" altLang="en-US" dirty="0"/>
              <a:t>第九条专项资金支付按照</a:t>
            </a:r>
            <a:r>
              <a:rPr lang="zh-CN" altLang="en-US" b="1" dirty="0">
                <a:solidFill>
                  <a:srgbClr val="FF0000"/>
                </a:solidFill>
              </a:rPr>
              <a:t>国库集中支付制度</a:t>
            </a:r>
            <a:r>
              <a:rPr lang="zh-CN" altLang="en-US" dirty="0"/>
              <a:t>有关规定执行。原则上当年资金预算当年完成支付。涉及政府采购的，应当按照</a:t>
            </a:r>
            <a:r>
              <a:rPr lang="zh-CN" altLang="en-US" b="1" dirty="0">
                <a:solidFill>
                  <a:srgbClr val="FF0000"/>
                </a:solidFill>
              </a:rPr>
              <a:t>政府采购</a:t>
            </a:r>
            <a:r>
              <a:rPr lang="zh-CN" altLang="en-US" dirty="0"/>
              <a:t>有关法律制度执行。</a:t>
            </a:r>
          </a:p>
          <a:p>
            <a:pPr>
              <a:lnSpc>
                <a:spcPct val="150000"/>
              </a:lnSpc>
            </a:pPr>
            <a:r>
              <a:rPr lang="zh-CN" altLang="en-US" dirty="0"/>
              <a:t>省项目管理办法：第十三条（二）凡纳入政府采购的支出项目，必须按照</a:t>
            </a:r>
            <a:r>
              <a:rPr lang="en-US" altLang="zh-CN" dirty="0"/>
              <a:t>《</a:t>
            </a:r>
            <a:r>
              <a:rPr lang="zh-CN" altLang="en-US" dirty="0"/>
              <a:t>中华人民共和国政府采购法</a:t>
            </a:r>
            <a:r>
              <a:rPr lang="en-US" altLang="zh-CN" dirty="0"/>
              <a:t>》</a:t>
            </a:r>
            <a:r>
              <a:rPr lang="zh-CN" altLang="en-US" dirty="0"/>
              <a:t>等有关规定，经过招投标、集中采购等规范程序后方可列支。</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57158" y="642918"/>
            <a:ext cx="8329642" cy="1714512"/>
          </a:xfrm>
        </p:spPr>
        <p:txBody>
          <a:bodyPr>
            <a:normAutofit/>
          </a:bodyPr>
          <a:lstStyle/>
          <a:p>
            <a:r>
              <a:rPr lang="zh-CN" altLang="en-US" b="1" dirty="0" smtClean="0">
                <a:latin typeface="黑体" pitchFamily="49" charset="-122"/>
                <a:ea typeface="黑体" pitchFamily="49" charset="-122"/>
              </a:rPr>
              <a:t>四、质量提升工程项目支出</a:t>
            </a:r>
            <a:r>
              <a:rPr lang="en-US" altLang="zh-CN" b="1" dirty="0" smtClean="0">
                <a:latin typeface="黑体" pitchFamily="49" charset="-122"/>
                <a:ea typeface="黑体" pitchFamily="49" charset="-122"/>
              </a:rPr>
              <a:t/>
            </a:r>
            <a:br>
              <a:rPr lang="en-US" altLang="zh-CN" b="1" dirty="0" smtClean="0">
                <a:latin typeface="黑体" pitchFamily="49" charset="-122"/>
                <a:ea typeface="黑体" pitchFamily="49" charset="-122"/>
              </a:rPr>
            </a:br>
            <a:r>
              <a:rPr lang="en-US" altLang="zh-CN" b="1" dirty="0" smtClean="0">
                <a:latin typeface="黑体" pitchFamily="49" charset="-122"/>
                <a:ea typeface="黑体" pitchFamily="49" charset="-122"/>
              </a:rPr>
              <a:t>          </a:t>
            </a:r>
            <a:r>
              <a:rPr lang="zh-CN" altLang="en-US" b="1" dirty="0" smtClean="0">
                <a:latin typeface="黑体" pitchFamily="49" charset="-122"/>
                <a:ea typeface="黑体" pitchFamily="49" charset="-122"/>
              </a:rPr>
              <a:t>绩效评价</a:t>
            </a:r>
            <a:endParaRPr lang="zh-CN" altLang="en-US" sz="4400" b="1" kern="1200" dirty="0" smtClean="0">
              <a:solidFill>
                <a:schemeClr val="tx1"/>
              </a:solidFill>
              <a:latin typeface="+mj-lt"/>
              <a:ea typeface="+mj-ea"/>
              <a:cs typeface="+mj-cs"/>
            </a:endParaRPr>
          </a:p>
        </p:txBody>
      </p:sp>
      <p:sp>
        <p:nvSpPr>
          <p:cNvPr id="3" name="内容占位符 2"/>
          <p:cNvSpPr>
            <a:spLocks noGrp="1"/>
          </p:cNvSpPr>
          <p:nvPr>
            <p:ph idx="1"/>
          </p:nvPr>
        </p:nvSpPr>
        <p:spPr>
          <a:xfrm>
            <a:off x="457200" y="2928934"/>
            <a:ext cx="8401080" cy="3197229"/>
          </a:xfrm>
        </p:spPr>
        <p:txBody>
          <a:bodyPr>
            <a:normAutofit/>
          </a:bodyPr>
          <a:lstStyle/>
          <a:p>
            <a:pPr>
              <a:lnSpc>
                <a:spcPct val="150000"/>
              </a:lnSpc>
            </a:pPr>
            <a:r>
              <a:rPr lang="en-US" altLang="zh-CN" dirty="0" smtClean="0"/>
              <a:t>《</a:t>
            </a:r>
            <a:r>
              <a:rPr lang="zh-CN" altLang="en-US" dirty="0" smtClean="0"/>
              <a:t>财政支出绩效评价管理暂行办法</a:t>
            </a:r>
            <a:r>
              <a:rPr lang="en-US" altLang="zh-CN" dirty="0" smtClean="0"/>
              <a:t>》(</a:t>
            </a:r>
            <a:r>
              <a:rPr lang="zh-CN" altLang="en-US" dirty="0" smtClean="0"/>
              <a:t>财预</a:t>
            </a:r>
            <a:r>
              <a:rPr lang="en-US" dirty="0" smtClean="0"/>
              <a:t>(2011)285)</a:t>
            </a:r>
          </a:p>
          <a:p>
            <a:pPr>
              <a:lnSpc>
                <a:spcPct val="150000"/>
              </a:lnSpc>
            </a:pPr>
            <a:r>
              <a:rPr lang="en-US" altLang="zh-CN" dirty="0" smtClean="0"/>
              <a:t>《</a:t>
            </a:r>
            <a:r>
              <a:rPr lang="zh-CN" altLang="en-US" dirty="0" smtClean="0">
                <a:latin typeface="+mn-ea"/>
              </a:rPr>
              <a:t>安</a:t>
            </a:r>
            <a:r>
              <a:rPr lang="en-US" dirty="0" smtClean="0">
                <a:latin typeface="+mn-ea"/>
              </a:rPr>
              <a:t>徽省教育厅关于开展省级财政支出项目绩效评价工作的</a:t>
            </a:r>
            <a:r>
              <a:rPr lang="zh-CN" altLang="en-US" dirty="0" smtClean="0">
                <a:latin typeface="+mn-ea"/>
              </a:rPr>
              <a:t>通知</a:t>
            </a:r>
            <a:r>
              <a:rPr lang="en-US" altLang="zh-CN" dirty="0" smtClean="0">
                <a:latin typeface="+mn-ea"/>
              </a:rPr>
              <a:t>》(</a:t>
            </a:r>
            <a:r>
              <a:rPr lang="zh-CN" altLang="en-US" dirty="0" smtClean="0"/>
              <a:t>皖教秘财</a:t>
            </a:r>
            <a:r>
              <a:rPr lang="en-US" dirty="0" smtClean="0"/>
              <a:t>[2016]221</a:t>
            </a:r>
            <a:r>
              <a:rPr lang="zh-CN" altLang="en-US" dirty="0" smtClean="0"/>
              <a:t>）</a:t>
            </a:r>
            <a:endParaRPr lang="en-US" b="1" u="sng" dirty="0" smtClean="0"/>
          </a:p>
          <a:p>
            <a:pPr>
              <a:lnSpc>
                <a:spcPct val="120000"/>
              </a:lnSpc>
            </a:pPr>
            <a:endParaRPr lang="en-US" b="1" u="sng" dirty="0" smtClean="0"/>
          </a:p>
          <a:p>
            <a:pPr>
              <a:lnSpc>
                <a:spcPct val="120000"/>
              </a:lnSpc>
            </a:pP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714356"/>
            <a:ext cx="8229600" cy="1143000"/>
          </a:xfrm>
        </p:spPr>
        <p:txBody>
          <a:bodyPr>
            <a:normAutofit/>
          </a:bodyPr>
          <a:lstStyle/>
          <a:p>
            <a:r>
              <a:rPr lang="zh-CN" altLang="en-US" sz="4000" b="1" dirty="0" smtClean="0">
                <a:solidFill>
                  <a:srgbClr val="FF0000"/>
                </a:solidFill>
              </a:rPr>
              <a:t>  </a:t>
            </a:r>
            <a:r>
              <a:rPr lang="en-US" altLang="zh-CN" sz="4000" b="1" dirty="0" smtClean="0">
                <a:solidFill>
                  <a:srgbClr val="FF0000"/>
                </a:solidFill>
              </a:rPr>
              <a:t>1.</a:t>
            </a:r>
            <a:r>
              <a:rPr lang="zh-CN" altLang="en-US" sz="4000" b="1" dirty="0" smtClean="0">
                <a:solidFill>
                  <a:srgbClr val="FF0000"/>
                </a:solidFill>
              </a:rPr>
              <a:t>财政支出绩效评价</a:t>
            </a:r>
            <a:endParaRPr lang="zh-CN" altLang="en-US" sz="4000" dirty="0"/>
          </a:p>
        </p:txBody>
      </p:sp>
      <p:sp>
        <p:nvSpPr>
          <p:cNvPr id="3" name="内容占位符 2"/>
          <p:cNvSpPr>
            <a:spLocks noGrp="1"/>
          </p:cNvSpPr>
          <p:nvPr>
            <p:ph idx="1"/>
          </p:nvPr>
        </p:nvSpPr>
        <p:spPr/>
        <p:txBody>
          <a:bodyPr>
            <a:normAutofit/>
          </a:bodyPr>
          <a:lstStyle/>
          <a:p>
            <a:pPr>
              <a:lnSpc>
                <a:spcPct val="150000"/>
              </a:lnSpc>
            </a:pPr>
            <a:r>
              <a:rPr lang="zh-CN" altLang="en-US" sz="3200" b="1" dirty="0" smtClean="0">
                <a:solidFill>
                  <a:srgbClr val="FF0000"/>
                </a:solidFill>
              </a:rPr>
              <a:t>财政支出绩效评价</a:t>
            </a:r>
            <a:r>
              <a:rPr lang="zh-CN" altLang="en-US" sz="3200" dirty="0" smtClean="0"/>
              <a:t>（以下简称绩效评价）是指</a:t>
            </a:r>
            <a:r>
              <a:rPr lang="zh-CN" altLang="en-US" sz="3200" dirty="0" smtClean="0">
                <a:solidFill>
                  <a:srgbClr val="FF0000"/>
                </a:solidFill>
              </a:rPr>
              <a:t>财政部门和预算部门</a:t>
            </a:r>
            <a:r>
              <a:rPr lang="zh-CN" altLang="en-US" sz="3200" dirty="0" smtClean="0"/>
              <a:t>（单位）根据设定的</a:t>
            </a:r>
            <a:r>
              <a:rPr lang="zh-CN" altLang="en-US" sz="3200" dirty="0" smtClean="0">
                <a:solidFill>
                  <a:srgbClr val="FF0000"/>
                </a:solidFill>
              </a:rPr>
              <a:t>绩效目标</a:t>
            </a:r>
            <a:r>
              <a:rPr lang="zh-CN" altLang="en-US" sz="3200" dirty="0" smtClean="0"/>
              <a:t>，运用</a:t>
            </a:r>
            <a:r>
              <a:rPr lang="zh-CN" altLang="en-US" sz="3200" dirty="0" smtClean="0">
                <a:solidFill>
                  <a:srgbClr val="FF0000"/>
                </a:solidFill>
              </a:rPr>
              <a:t>科学、合理</a:t>
            </a:r>
            <a:r>
              <a:rPr lang="zh-CN" altLang="en-US" sz="3200" dirty="0" smtClean="0"/>
              <a:t>的</a:t>
            </a:r>
            <a:r>
              <a:rPr lang="zh-CN" altLang="en-US" sz="3200" dirty="0" smtClean="0">
                <a:solidFill>
                  <a:srgbClr val="FF0000"/>
                </a:solidFill>
              </a:rPr>
              <a:t>绩效评价指标</a:t>
            </a:r>
            <a:r>
              <a:rPr lang="zh-CN" altLang="en-US" sz="3200" dirty="0" smtClean="0"/>
              <a:t>、</a:t>
            </a:r>
            <a:r>
              <a:rPr lang="zh-CN" altLang="en-US" sz="3200" dirty="0" smtClean="0">
                <a:solidFill>
                  <a:srgbClr val="FF0000"/>
                </a:solidFill>
              </a:rPr>
              <a:t>评价标准</a:t>
            </a:r>
            <a:r>
              <a:rPr lang="zh-CN" altLang="en-US" sz="3200" dirty="0" smtClean="0"/>
              <a:t>和</a:t>
            </a:r>
            <a:r>
              <a:rPr lang="zh-CN" altLang="en-US" sz="3200" dirty="0" smtClean="0">
                <a:solidFill>
                  <a:srgbClr val="FF0000"/>
                </a:solidFill>
              </a:rPr>
              <a:t>评价方法</a:t>
            </a:r>
            <a:r>
              <a:rPr lang="zh-CN" altLang="en-US" sz="3200" dirty="0" smtClean="0"/>
              <a:t>，对</a:t>
            </a:r>
            <a:r>
              <a:rPr lang="zh-CN" altLang="en-US" sz="3200" dirty="0" smtClean="0">
                <a:solidFill>
                  <a:srgbClr val="FF0000"/>
                </a:solidFill>
              </a:rPr>
              <a:t>财政支出</a:t>
            </a:r>
            <a:r>
              <a:rPr lang="zh-CN" altLang="en-US" sz="3200" dirty="0" smtClean="0"/>
              <a:t>的</a:t>
            </a:r>
            <a:r>
              <a:rPr lang="zh-CN" altLang="en-US" sz="3200" dirty="0" smtClean="0">
                <a:solidFill>
                  <a:srgbClr val="FF0000"/>
                </a:solidFill>
              </a:rPr>
              <a:t>经济性、效率性和效益性</a:t>
            </a:r>
            <a:r>
              <a:rPr lang="zh-CN" altLang="en-US" sz="3200" dirty="0" smtClean="0"/>
              <a:t>进行客观、公正的评价。</a:t>
            </a:r>
            <a:endParaRPr lang="zh-CN" alt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457200" y="642918"/>
            <a:ext cx="8229600" cy="61170"/>
          </a:xfrm>
        </p:spPr>
        <p:txBody>
          <a:bodyPr>
            <a:normAutofit fontScale="90000"/>
          </a:bodyPr>
          <a:lstStyle/>
          <a:p>
            <a:endParaRPr lang="zh-CN" altLang="en-US" dirty="0"/>
          </a:p>
        </p:txBody>
      </p:sp>
      <p:sp>
        <p:nvSpPr>
          <p:cNvPr id="3" name="内容占位符 2"/>
          <p:cNvSpPr>
            <a:spLocks noGrp="1"/>
          </p:cNvSpPr>
          <p:nvPr>
            <p:ph idx="1"/>
          </p:nvPr>
        </p:nvSpPr>
        <p:spPr>
          <a:xfrm>
            <a:off x="457200" y="785794"/>
            <a:ext cx="8329642" cy="5715040"/>
          </a:xfrm>
        </p:spPr>
        <p:txBody>
          <a:bodyPr>
            <a:normAutofit/>
          </a:bodyPr>
          <a:lstStyle/>
          <a:p>
            <a:r>
              <a:rPr lang="zh-CN" altLang="en-US" b="1" dirty="0" smtClean="0"/>
              <a:t>主体：</a:t>
            </a:r>
            <a:r>
              <a:rPr lang="zh-CN" altLang="en-US" sz="2800" dirty="0" smtClean="0">
                <a:solidFill>
                  <a:srgbClr val="FF0000"/>
                </a:solidFill>
              </a:rPr>
              <a:t>财政部门和预算部门（单位）</a:t>
            </a:r>
            <a:endParaRPr lang="en-US" altLang="zh-CN" sz="2800" dirty="0" smtClean="0">
              <a:solidFill>
                <a:srgbClr val="FF0000"/>
              </a:solidFill>
            </a:endParaRPr>
          </a:p>
          <a:p>
            <a:r>
              <a:rPr lang="zh-CN" altLang="en-US" sz="2800" dirty="0" smtClean="0">
                <a:solidFill>
                  <a:srgbClr val="FF0000"/>
                </a:solidFill>
              </a:rPr>
              <a:t>原则：</a:t>
            </a:r>
            <a:r>
              <a:rPr lang="zh-CN" altLang="en-US" sz="2800" dirty="0" smtClean="0"/>
              <a:t> </a:t>
            </a:r>
            <a:r>
              <a:rPr lang="zh-CN" altLang="en-US" sz="2800" dirty="0" smtClean="0">
                <a:latin typeface="黑体" pitchFamily="49" charset="-122"/>
                <a:ea typeface="黑体" pitchFamily="49" charset="-122"/>
              </a:rPr>
              <a:t>（一）科学规范原则。严格执行规定的程序，按照科学可行的要求，采用定量与定性分析相结合的方法。</a:t>
            </a:r>
          </a:p>
          <a:p>
            <a:r>
              <a:rPr lang="zh-CN" altLang="en-US" sz="2800" dirty="0" smtClean="0">
                <a:latin typeface="黑体" pitchFamily="49" charset="-122"/>
                <a:ea typeface="黑体" pitchFamily="49" charset="-122"/>
              </a:rPr>
              <a:t>（二）公正公开原则。应当符合真实、客观、公正的要求，依法公开并接受监督。</a:t>
            </a:r>
          </a:p>
          <a:p>
            <a:r>
              <a:rPr lang="zh-CN" altLang="en-US" sz="2800" dirty="0" smtClean="0">
                <a:latin typeface="黑体" pitchFamily="49" charset="-122"/>
                <a:ea typeface="黑体" pitchFamily="49" charset="-122"/>
              </a:rPr>
              <a:t>（三）分级分类原则。由各级财政部门、各预算部门根据评价对象的特点分类组织实施。</a:t>
            </a:r>
          </a:p>
          <a:p>
            <a:r>
              <a:rPr lang="zh-CN" altLang="en-US" sz="2800" dirty="0" smtClean="0">
                <a:latin typeface="黑体" pitchFamily="49" charset="-122"/>
                <a:ea typeface="黑体" pitchFamily="49" charset="-122"/>
              </a:rPr>
              <a:t>（四）绩效相关原则。应当针对具体支出及其产出绩效进行，评价结果应当清晰反映支出和产出绩效之间的紧密对应关系。</a:t>
            </a:r>
          </a:p>
          <a:p>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457200" y="642918"/>
            <a:ext cx="8229600" cy="61170"/>
          </a:xfrm>
        </p:spPr>
        <p:txBody>
          <a:bodyPr>
            <a:normAutofit fontScale="90000"/>
          </a:bodyPr>
          <a:lstStyle/>
          <a:p>
            <a:endParaRPr lang="zh-CN" altLang="en-US" dirty="0"/>
          </a:p>
        </p:txBody>
      </p:sp>
      <p:sp>
        <p:nvSpPr>
          <p:cNvPr id="3" name="内容占位符 2"/>
          <p:cNvSpPr>
            <a:spLocks noGrp="1"/>
          </p:cNvSpPr>
          <p:nvPr>
            <p:ph idx="1"/>
          </p:nvPr>
        </p:nvSpPr>
        <p:spPr>
          <a:xfrm>
            <a:off x="571472" y="1071546"/>
            <a:ext cx="8229600" cy="4572032"/>
          </a:xfrm>
        </p:spPr>
        <p:txBody>
          <a:bodyPr/>
          <a:lstStyle/>
          <a:p>
            <a:pPr>
              <a:lnSpc>
                <a:spcPct val="150000"/>
              </a:lnSpc>
            </a:pPr>
            <a:r>
              <a:rPr lang="zh-CN" altLang="en-US" dirty="0" smtClean="0"/>
              <a:t> 绩效评价的对象：包括纳入政府预算管理的资金和纳入部门预算管理的资金。按照预算级次，可分为本级部门预算资金、转移支付资金。</a:t>
            </a:r>
            <a:endParaRPr lang="en-US" altLang="zh-CN" dirty="0" smtClean="0"/>
          </a:p>
          <a:p>
            <a:pPr>
              <a:lnSpc>
                <a:spcPct val="150000"/>
              </a:lnSpc>
            </a:pPr>
            <a:r>
              <a:rPr lang="zh-CN" altLang="en-US" dirty="0" smtClean="0"/>
              <a:t> 部门预算支出绩效评价包括基本支出绩效评价、</a:t>
            </a:r>
            <a:r>
              <a:rPr lang="zh-CN" altLang="en-US" dirty="0" smtClean="0">
                <a:solidFill>
                  <a:srgbClr val="FF0000"/>
                </a:solidFill>
              </a:rPr>
              <a:t>项目支出绩效评价</a:t>
            </a:r>
            <a:r>
              <a:rPr lang="zh-CN" altLang="en-US" dirty="0" smtClean="0"/>
              <a:t>和部门整体支出绩效评价。</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011222"/>
          </a:xfrm>
        </p:spPr>
        <p:txBody>
          <a:bodyPr>
            <a:normAutofit/>
          </a:bodyPr>
          <a:lstStyle/>
          <a:p>
            <a:r>
              <a:rPr lang="zh-CN" altLang="en-US" sz="2800" dirty="0" smtClean="0"/>
              <a:t>二、</a:t>
            </a:r>
            <a:r>
              <a:rPr lang="zh-CN" altLang="en-US" sz="2800" b="1" dirty="0" smtClean="0"/>
              <a:t>中等职业学校质量提升工程主要管理规范</a:t>
            </a:r>
            <a:endParaRPr lang="zh-CN" altLang="en-US" sz="2800" dirty="0"/>
          </a:p>
        </p:txBody>
      </p:sp>
      <p:sp>
        <p:nvSpPr>
          <p:cNvPr id="3" name="内容占位符 2"/>
          <p:cNvSpPr>
            <a:spLocks noGrp="1"/>
          </p:cNvSpPr>
          <p:nvPr>
            <p:ph idx="1"/>
          </p:nvPr>
        </p:nvSpPr>
        <p:spPr>
          <a:xfrm>
            <a:off x="457200" y="1500174"/>
            <a:ext cx="8329642" cy="5072098"/>
          </a:xfrm>
        </p:spPr>
        <p:txBody>
          <a:bodyPr>
            <a:normAutofit fontScale="85000" lnSpcReduction="20000"/>
          </a:bodyPr>
          <a:lstStyle/>
          <a:p>
            <a:pPr>
              <a:lnSpc>
                <a:spcPct val="170000"/>
              </a:lnSpc>
              <a:buFont typeface="Wingdings" pitchFamily="2" charset="2"/>
              <a:buChar char="u"/>
            </a:pPr>
            <a:r>
              <a:rPr lang="en-US" dirty="0" smtClean="0"/>
              <a:t>1</a:t>
            </a:r>
            <a:r>
              <a:rPr lang="en-US" dirty="0"/>
              <a:t>.</a:t>
            </a:r>
            <a:r>
              <a:rPr lang="zh-CN" altLang="en-US" dirty="0"/>
              <a:t>教育部、人力资源与社会保障部、财政部</a:t>
            </a:r>
            <a:r>
              <a:rPr lang="en-US" altLang="zh-CN" dirty="0"/>
              <a:t>《</a:t>
            </a:r>
            <a:r>
              <a:rPr lang="zh-CN" altLang="en-US" dirty="0"/>
              <a:t>国家中等职业教育改革发展示范学校建设计划项目管理暂行办法</a:t>
            </a:r>
            <a:r>
              <a:rPr lang="en-US" altLang="zh-CN" dirty="0"/>
              <a:t>》</a:t>
            </a:r>
            <a:r>
              <a:rPr lang="zh-CN" altLang="en-US" dirty="0"/>
              <a:t>（</a:t>
            </a:r>
            <a:r>
              <a:rPr lang="en-US" u="sng" dirty="0">
                <a:hlinkClick r:id="rId2" action="ppaction://hlinkfile"/>
              </a:rPr>
              <a:t>教职成〔2011〕7号</a:t>
            </a:r>
            <a:r>
              <a:rPr lang="zh-CN" altLang="en-US" dirty="0">
                <a:hlinkClick r:id="rId2" action="ppaction://hlinkfile"/>
              </a:rPr>
              <a:t>）</a:t>
            </a:r>
            <a:endParaRPr lang="zh-CN" altLang="en-US" dirty="0"/>
          </a:p>
          <a:p>
            <a:pPr>
              <a:lnSpc>
                <a:spcPct val="170000"/>
              </a:lnSpc>
              <a:buFont typeface="Wingdings" pitchFamily="2" charset="2"/>
              <a:buChar char="u"/>
            </a:pPr>
            <a:r>
              <a:rPr lang="en-US" dirty="0"/>
              <a:t>2.</a:t>
            </a:r>
            <a:r>
              <a:rPr lang="zh-CN" altLang="en-US" dirty="0"/>
              <a:t>财政部 教育部</a:t>
            </a:r>
            <a:r>
              <a:rPr lang="en-US" altLang="zh-CN" dirty="0"/>
              <a:t>《</a:t>
            </a:r>
            <a:r>
              <a:rPr lang="zh-CN" altLang="en-US" dirty="0"/>
              <a:t>现代职业教育质量提升计划专项资金管理办法</a:t>
            </a:r>
            <a:r>
              <a:rPr lang="en-US" altLang="zh-CN" dirty="0"/>
              <a:t>》</a:t>
            </a:r>
            <a:r>
              <a:rPr lang="zh-CN" altLang="en-US" dirty="0"/>
              <a:t>（</a:t>
            </a:r>
            <a:r>
              <a:rPr lang="en-US" u="sng" dirty="0">
                <a:hlinkClick r:id="rId3" action="ppaction://hlinkfile"/>
              </a:rPr>
              <a:t>财教〔2015〕525号</a:t>
            </a:r>
            <a:r>
              <a:rPr lang="zh-CN" altLang="en-US" dirty="0"/>
              <a:t>）</a:t>
            </a:r>
          </a:p>
          <a:p>
            <a:pPr>
              <a:lnSpc>
                <a:spcPct val="170000"/>
              </a:lnSpc>
              <a:buFont typeface="Wingdings" pitchFamily="2" charset="2"/>
              <a:buChar char="u"/>
            </a:pPr>
            <a:r>
              <a:rPr lang="en-US" baseline="0" dirty="0" smtClean="0"/>
              <a:t> </a:t>
            </a:r>
            <a:r>
              <a:rPr lang="en-US" dirty="0" smtClean="0"/>
              <a:t> 3</a:t>
            </a:r>
            <a:r>
              <a:rPr lang="en-US" dirty="0"/>
              <a:t>.</a:t>
            </a:r>
            <a:r>
              <a:rPr lang="zh-CN" altLang="en-US" dirty="0"/>
              <a:t>财政部</a:t>
            </a:r>
            <a:r>
              <a:rPr lang="en-US" altLang="zh-CN" dirty="0"/>
              <a:t>《</a:t>
            </a:r>
            <a:r>
              <a:rPr lang="zh-CN" altLang="en-US" dirty="0"/>
              <a:t>财政支出绩效评价管理暂行办法</a:t>
            </a:r>
            <a:r>
              <a:rPr lang="en-US" altLang="zh-CN" dirty="0"/>
              <a:t>》</a:t>
            </a:r>
            <a:r>
              <a:rPr lang="zh-CN" altLang="en-US" dirty="0"/>
              <a:t>（</a:t>
            </a:r>
            <a:r>
              <a:rPr lang="en-US" u="sng" dirty="0">
                <a:hlinkClick r:id="rId4" action="ppaction://hlinkfile"/>
              </a:rPr>
              <a:t>财预〔2011〕285</a:t>
            </a:r>
            <a:r>
              <a:rPr lang="zh-CN" altLang="en-US" dirty="0">
                <a:hlinkClick r:id="rId4" action="ppaction://hlinkfile"/>
              </a:rPr>
              <a:t>）</a:t>
            </a:r>
            <a:endParaRPr lang="zh-CN" altLang="en-US" dirty="0"/>
          </a:p>
          <a:p>
            <a:pPr>
              <a:lnSpc>
                <a:spcPct val="170000"/>
              </a:lnSpc>
              <a:buFont typeface="Wingdings" pitchFamily="2" charset="2"/>
              <a:buChar char="u"/>
            </a:pPr>
            <a:r>
              <a:rPr lang="en-US" dirty="0"/>
              <a:t>4.</a:t>
            </a:r>
            <a:r>
              <a:rPr lang="en-US" altLang="zh-CN" dirty="0"/>
              <a:t>《</a:t>
            </a:r>
            <a:r>
              <a:rPr lang="zh-CN" altLang="en-US" dirty="0"/>
              <a:t>安徽省中等职业教育质量提升工程实施方案</a:t>
            </a:r>
            <a:r>
              <a:rPr lang="en-US" altLang="zh-CN" dirty="0"/>
              <a:t>》</a:t>
            </a:r>
            <a:r>
              <a:rPr lang="zh-CN" altLang="en-US" dirty="0"/>
              <a:t>（</a:t>
            </a:r>
            <a:r>
              <a:rPr lang="en-US" u="sng" dirty="0">
                <a:hlinkClick r:id="rId5" action="ppaction://hlinkfile"/>
              </a:rPr>
              <a:t>皖教职成〔2015〕11号</a:t>
            </a:r>
            <a:r>
              <a:rPr lang="zh-CN" altLang="en-US" dirty="0" smtClean="0">
                <a:hlinkClick r:id="rId5" action="ppaction://hlinkfile"/>
              </a:rPr>
              <a:t>）</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720" y="704088"/>
            <a:ext cx="8401080" cy="367458"/>
          </a:xfrm>
        </p:spPr>
        <p:txBody>
          <a:bodyPr>
            <a:normAutofit fontScale="90000"/>
          </a:bodyPr>
          <a:lstStyle/>
          <a:p>
            <a:endParaRPr lang="zh-CN" altLang="en-US" dirty="0"/>
          </a:p>
        </p:txBody>
      </p:sp>
      <p:sp>
        <p:nvSpPr>
          <p:cNvPr id="3" name="内容占位符 2"/>
          <p:cNvSpPr>
            <a:spLocks noGrp="1"/>
          </p:cNvSpPr>
          <p:nvPr>
            <p:ph idx="1"/>
          </p:nvPr>
        </p:nvSpPr>
        <p:spPr>
          <a:xfrm>
            <a:off x="457200" y="1643050"/>
            <a:ext cx="8229600" cy="4681550"/>
          </a:xfrm>
        </p:spPr>
        <p:txBody>
          <a:bodyPr/>
          <a:lstStyle/>
          <a:p>
            <a:pPr>
              <a:lnSpc>
                <a:spcPct val="150000"/>
              </a:lnSpc>
            </a:pPr>
            <a:r>
              <a:rPr lang="zh-CN" altLang="en-US" dirty="0" smtClean="0"/>
              <a:t>绩效评价的基本内容：</a:t>
            </a:r>
          </a:p>
          <a:p>
            <a:pPr>
              <a:lnSpc>
                <a:spcPct val="150000"/>
              </a:lnSpc>
            </a:pPr>
            <a:r>
              <a:rPr lang="zh-CN" altLang="en-US" dirty="0" smtClean="0"/>
              <a:t>（一）绩效目标的设定情况；</a:t>
            </a:r>
          </a:p>
          <a:p>
            <a:pPr>
              <a:lnSpc>
                <a:spcPct val="150000"/>
              </a:lnSpc>
            </a:pPr>
            <a:r>
              <a:rPr lang="zh-CN" altLang="en-US" dirty="0" smtClean="0"/>
              <a:t>（二）资金投入和使用情况；</a:t>
            </a:r>
          </a:p>
          <a:p>
            <a:pPr>
              <a:lnSpc>
                <a:spcPct val="150000"/>
              </a:lnSpc>
            </a:pPr>
            <a:r>
              <a:rPr lang="zh-CN" altLang="en-US" dirty="0" smtClean="0"/>
              <a:t>（三）为实现绩效目标制定的制度、采取的措施等；</a:t>
            </a:r>
          </a:p>
          <a:p>
            <a:pPr>
              <a:lnSpc>
                <a:spcPct val="150000"/>
              </a:lnSpc>
            </a:pPr>
            <a:r>
              <a:rPr lang="zh-CN" altLang="en-US" dirty="0" smtClean="0"/>
              <a:t>（四）绩效目标的实现程度及效果；</a:t>
            </a:r>
          </a:p>
          <a:p>
            <a:pPr>
              <a:lnSpc>
                <a:spcPct val="150000"/>
              </a:lnSpc>
            </a:pPr>
            <a:r>
              <a:rPr lang="zh-CN" altLang="en-US" dirty="0" smtClean="0"/>
              <a:t>（五）绩效评价的其他内容。</a:t>
            </a:r>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457200" y="642918"/>
            <a:ext cx="8229600" cy="61170"/>
          </a:xfrm>
        </p:spPr>
        <p:txBody>
          <a:bodyPr>
            <a:normAutofit fontScale="90000"/>
          </a:bodyPr>
          <a:lstStyle/>
          <a:p>
            <a:endParaRPr lang="zh-CN" altLang="en-US" dirty="0"/>
          </a:p>
        </p:txBody>
      </p:sp>
      <p:sp>
        <p:nvSpPr>
          <p:cNvPr id="3" name="内容占位符 2"/>
          <p:cNvSpPr>
            <a:spLocks noGrp="1"/>
          </p:cNvSpPr>
          <p:nvPr>
            <p:ph idx="1"/>
          </p:nvPr>
        </p:nvSpPr>
        <p:spPr>
          <a:xfrm>
            <a:off x="457200" y="857232"/>
            <a:ext cx="8186766" cy="5467368"/>
          </a:xfrm>
        </p:spPr>
        <p:txBody>
          <a:bodyPr>
            <a:normAutofit fontScale="85000" lnSpcReduction="20000"/>
          </a:bodyPr>
          <a:lstStyle/>
          <a:p>
            <a:pPr>
              <a:lnSpc>
                <a:spcPct val="150000"/>
              </a:lnSpc>
            </a:pPr>
            <a:r>
              <a:rPr lang="zh-CN" altLang="en-US" dirty="0" smtClean="0"/>
              <a:t>绩效目标是绩效评价的对象计划在一定期限内达到的产出和效果，由。预算部门在申报预算时填报。</a:t>
            </a:r>
            <a:endParaRPr lang="en-US" altLang="zh-CN" dirty="0" smtClean="0"/>
          </a:p>
          <a:p>
            <a:pPr>
              <a:lnSpc>
                <a:spcPct val="150000"/>
              </a:lnSpc>
            </a:pPr>
            <a:r>
              <a:rPr lang="zh-CN" altLang="en-US" dirty="0" smtClean="0"/>
              <a:t>绩效目标应当符合以下要求：</a:t>
            </a:r>
          </a:p>
          <a:p>
            <a:pPr>
              <a:lnSpc>
                <a:spcPct val="150000"/>
              </a:lnSpc>
            </a:pPr>
            <a:r>
              <a:rPr lang="zh-CN" altLang="en-US" dirty="0" smtClean="0"/>
              <a:t>（一）指向明确。绩效目标要符合国民经济和社会发展规划、部门职能及事业发展规划，并与相应的财政支出范围、方向、效果紧密相关。</a:t>
            </a:r>
          </a:p>
          <a:p>
            <a:pPr>
              <a:lnSpc>
                <a:spcPct val="150000"/>
              </a:lnSpc>
            </a:pPr>
            <a:r>
              <a:rPr lang="zh-CN" altLang="en-US" dirty="0" smtClean="0"/>
              <a:t>（二）具体细化。绩效目标应当从数量、质量、成本和时效等方面进行细化，尽量进行定量表述，不能以量化形式表述的，可以采用定性的分级分档形式表述。</a:t>
            </a:r>
          </a:p>
          <a:p>
            <a:pPr>
              <a:lnSpc>
                <a:spcPct val="150000"/>
              </a:lnSpc>
            </a:pPr>
            <a:r>
              <a:rPr lang="zh-CN" altLang="en-US" dirty="0" smtClean="0"/>
              <a:t>（三）合理可行。制定绩效目标时要经过调查研究和科学论证，目标要符合客观实际</a:t>
            </a:r>
          </a:p>
          <a:p>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642910" y="642918"/>
            <a:ext cx="8043890" cy="61170"/>
          </a:xfrm>
        </p:spPr>
        <p:txBody>
          <a:bodyPr>
            <a:normAutofit fontScale="90000"/>
          </a:bodyPr>
          <a:lstStyle/>
          <a:p>
            <a:endParaRPr lang="zh-CN" altLang="en-US" dirty="0"/>
          </a:p>
        </p:txBody>
      </p:sp>
      <p:sp>
        <p:nvSpPr>
          <p:cNvPr id="3" name="内容占位符 2"/>
          <p:cNvSpPr>
            <a:spLocks noGrp="1"/>
          </p:cNvSpPr>
          <p:nvPr>
            <p:ph idx="1"/>
          </p:nvPr>
        </p:nvSpPr>
        <p:spPr>
          <a:xfrm>
            <a:off x="357158" y="857232"/>
            <a:ext cx="8572560" cy="5467368"/>
          </a:xfrm>
        </p:spPr>
        <p:txBody>
          <a:bodyPr>
            <a:normAutofit fontScale="92500"/>
          </a:bodyPr>
          <a:lstStyle/>
          <a:p>
            <a:r>
              <a:rPr lang="zh-CN" altLang="en-US" dirty="0" smtClean="0"/>
              <a:t>绩效评价的主要依据：</a:t>
            </a:r>
          </a:p>
          <a:p>
            <a:r>
              <a:rPr lang="zh-CN" altLang="en-US" dirty="0" smtClean="0"/>
              <a:t>（一）国家相关法律、法规和规章制度；</a:t>
            </a:r>
          </a:p>
          <a:p>
            <a:r>
              <a:rPr lang="zh-CN" altLang="en-US" dirty="0" smtClean="0"/>
              <a:t>（二）各级政府制定的国民经济与社会发展规划和方针政策；</a:t>
            </a:r>
          </a:p>
          <a:p>
            <a:r>
              <a:rPr lang="zh-CN" altLang="en-US" dirty="0" smtClean="0"/>
              <a:t>（三）预算管理制度、资金及财务管理办法、财务会计资料；</a:t>
            </a:r>
          </a:p>
          <a:p>
            <a:r>
              <a:rPr lang="zh-CN" altLang="en-US" dirty="0" smtClean="0"/>
              <a:t>（四）预算部门职能职责、中长期发展规划及年度工作计划；</a:t>
            </a:r>
          </a:p>
          <a:p>
            <a:r>
              <a:rPr lang="zh-CN" altLang="en-US" dirty="0" smtClean="0"/>
              <a:t>（五）相关行业政策、行业标准及专业技术规范；</a:t>
            </a:r>
          </a:p>
          <a:p>
            <a:r>
              <a:rPr lang="zh-CN" altLang="en-US" dirty="0" smtClean="0"/>
              <a:t>（六）申请预算时提出的绩效目标及其他相关材料，财政部    </a:t>
            </a:r>
            <a:endParaRPr lang="en-US" altLang="zh-CN" dirty="0" smtClean="0"/>
          </a:p>
          <a:p>
            <a:r>
              <a:rPr lang="en-US" altLang="zh-CN" dirty="0" smtClean="0"/>
              <a:t>           </a:t>
            </a:r>
            <a:r>
              <a:rPr lang="zh-CN" altLang="en-US" dirty="0" smtClean="0"/>
              <a:t>门预算批复，财政部门和预算部门年度预算执行情况，</a:t>
            </a:r>
            <a:endParaRPr lang="en-US" altLang="zh-CN" dirty="0" smtClean="0"/>
          </a:p>
          <a:p>
            <a:r>
              <a:rPr lang="en-US" altLang="zh-CN" dirty="0" smtClean="0"/>
              <a:t>            </a:t>
            </a:r>
            <a:r>
              <a:rPr lang="zh-CN" altLang="en-US" dirty="0" smtClean="0"/>
              <a:t>年度决算报告；</a:t>
            </a:r>
          </a:p>
          <a:p>
            <a:r>
              <a:rPr lang="zh-CN" altLang="en-US" dirty="0" smtClean="0"/>
              <a:t>（七）人大审查结果报告、审计报告及决定、财政监督检查</a:t>
            </a:r>
            <a:endParaRPr lang="en-US" altLang="zh-CN" dirty="0" smtClean="0"/>
          </a:p>
          <a:p>
            <a:r>
              <a:rPr lang="en-US" altLang="zh-CN" dirty="0" smtClean="0"/>
              <a:t>           </a:t>
            </a:r>
            <a:r>
              <a:rPr lang="zh-CN" altLang="en-US" dirty="0" smtClean="0"/>
              <a:t>报告；</a:t>
            </a:r>
          </a:p>
          <a:p>
            <a:r>
              <a:rPr lang="zh-CN" altLang="en-US" dirty="0" smtClean="0"/>
              <a:t>（八）其他相关资料。</a:t>
            </a:r>
          </a:p>
          <a:p>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45719"/>
          </a:xfrm>
        </p:spPr>
        <p:txBody>
          <a:bodyPr>
            <a:normAutofit fontScale="90000"/>
          </a:bodyPr>
          <a:lstStyle/>
          <a:p>
            <a:endParaRPr lang="zh-CN" altLang="en-US" dirty="0"/>
          </a:p>
        </p:txBody>
      </p:sp>
      <p:sp>
        <p:nvSpPr>
          <p:cNvPr id="3" name="内容占位符 2"/>
          <p:cNvSpPr>
            <a:spLocks noGrp="1"/>
          </p:cNvSpPr>
          <p:nvPr>
            <p:ph idx="1"/>
          </p:nvPr>
        </p:nvSpPr>
        <p:spPr>
          <a:xfrm>
            <a:off x="457200" y="785794"/>
            <a:ext cx="8229600" cy="5538806"/>
          </a:xfrm>
        </p:spPr>
        <p:txBody>
          <a:bodyPr>
            <a:normAutofit fontScale="92500" lnSpcReduction="10000"/>
          </a:bodyPr>
          <a:lstStyle/>
          <a:p>
            <a:r>
              <a:rPr lang="zh-CN" altLang="en-US" dirty="0" smtClean="0">
                <a:solidFill>
                  <a:srgbClr val="FF0000"/>
                </a:solidFill>
              </a:rPr>
              <a:t>绩效评价指标：</a:t>
            </a:r>
            <a:r>
              <a:rPr lang="zh-CN" altLang="en-US" dirty="0" smtClean="0"/>
              <a:t>衡量绩效目标实现程度的考核工具。</a:t>
            </a:r>
            <a:r>
              <a:rPr lang="en-US" altLang="zh-CN" dirty="0" smtClean="0"/>
              <a:t> </a:t>
            </a:r>
            <a:r>
              <a:rPr lang="zh-CN" altLang="en-US" dirty="0" smtClean="0"/>
              <a:t>绩效   </a:t>
            </a:r>
            <a:endParaRPr lang="en-US" altLang="zh-CN" dirty="0" smtClean="0"/>
          </a:p>
          <a:p>
            <a:r>
              <a:rPr lang="en-US" altLang="zh-CN" dirty="0" smtClean="0"/>
              <a:t>      </a:t>
            </a:r>
            <a:r>
              <a:rPr lang="zh-CN" altLang="en-US" dirty="0" smtClean="0"/>
              <a:t>评价指标的确定应当遵循以下原则：</a:t>
            </a:r>
          </a:p>
          <a:p>
            <a:r>
              <a:rPr lang="zh-CN" altLang="en-US" dirty="0" smtClean="0"/>
              <a:t>（一）相关性原则。应当与绩效目标有直接的联系，能够</a:t>
            </a:r>
            <a:endParaRPr lang="en-US" altLang="zh-CN" dirty="0" smtClean="0"/>
          </a:p>
          <a:p>
            <a:r>
              <a:rPr lang="en-US" altLang="zh-CN" dirty="0" smtClean="0"/>
              <a:t>           </a:t>
            </a:r>
            <a:r>
              <a:rPr lang="zh-CN" altLang="en-US" dirty="0" smtClean="0"/>
              <a:t>恰当反映目标的实现程度。</a:t>
            </a:r>
          </a:p>
          <a:p>
            <a:r>
              <a:rPr lang="zh-CN" altLang="en-US" dirty="0" smtClean="0"/>
              <a:t>（二）重要性原则。应当优先使用最具评价对象代表性、     </a:t>
            </a:r>
            <a:endParaRPr lang="en-US" altLang="zh-CN" dirty="0" smtClean="0"/>
          </a:p>
          <a:p>
            <a:r>
              <a:rPr lang="en-US" altLang="zh-CN" dirty="0" smtClean="0"/>
              <a:t>           </a:t>
            </a:r>
            <a:r>
              <a:rPr lang="zh-CN" altLang="en-US" dirty="0" smtClean="0"/>
              <a:t>最能反映评价要求的核心指标。</a:t>
            </a:r>
          </a:p>
          <a:p>
            <a:r>
              <a:rPr lang="zh-CN" altLang="en-US" dirty="0" smtClean="0"/>
              <a:t>（三）可比性原则。对同类评价对象要设定共性的绩效评</a:t>
            </a:r>
            <a:endParaRPr lang="en-US" altLang="zh-CN" dirty="0" smtClean="0"/>
          </a:p>
          <a:p>
            <a:r>
              <a:rPr lang="en-US" altLang="zh-CN" dirty="0" smtClean="0"/>
              <a:t>            </a:t>
            </a:r>
            <a:r>
              <a:rPr lang="zh-CN" altLang="en-US" dirty="0" smtClean="0"/>
              <a:t>价指标，以便于评价结果可以相互比较。</a:t>
            </a:r>
          </a:p>
          <a:p>
            <a:r>
              <a:rPr lang="zh-CN" altLang="en-US" dirty="0" smtClean="0"/>
              <a:t>（四）系统性原则。应当将定量指标与定性指标相结合，</a:t>
            </a:r>
            <a:endParaRPr lang="en-US" altLang="zh-CN" dirty="0" smtClean="0"/>
          </a:p>
          <a:p>
            <a:r>
              <a:rPr lang="en-US" altLang="zh-CN" dirty="0" smtClean="0"/>
              <a:t>           </a:t>
            </a:r>
            <a:r>
              <a:rPr lang="zh-CN" altLang="en-US" dirty="0" smtClean="0"/>
              <a:t>系统反映财政支出所产生的社会效益、经济效益、</a:t>
            </a:r>
            <a:endParaRPr lang="en-US" altLang="zh-CN" dirty="0" smtClean="0"/>
          </a:p>
          <a:p>
            <a:r>
              <a:rPr lang="en-US" altLang="zh-CN" dirty="0" smtClean="0"/>
              <a:t>            </a:t>
            </a:r>
            <a:r>
              <a:rPr lang="zh-CN" altLang="en-US" dirty="0" smtClean="0"/>
              <a:t>环境效益和可持续影响等。</a:t>
            </a:r>
          </a:p>
          <a:p>
            <a:r>
              <a:rPr lang="zh-CN" altLang="en-US" dirty="0" smtClean="0"/>
              <a:t>（五）经济性原则。应当通俗易懂、简便易行，数据的获</a:t>
            </a:r>
            <a:endParaRPr lang="en-US" altLang="zh-CN" dirty="0" smtClean="0"/>
          </a:p>
          <a:p>
            <a:r>
              <a:rPr lang="en-US" altLang="zh-CN" dirty="0" smtClean="0"/>
              <a:t>       </a:t>
            </a:r>
            <a:r>
              <a:rPr lang="zh-CN" altLang="en-US" dirty="0" smtClean="0"/>
              <a:t>得应当考虑现实条件和可操作性，符合成本效益原则。</a:t>
            </a:r>
          </a:p>
          <a:p>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457200" y="642918"/>
            <a:ext cx="8229600" cy="61170"/>
          </a:xfrm>
        </p:spPr>
        <p:txBody>
          <a:bodyPr>
            <a:normAutofit fontScale="90000"/>
          </a:bodyPr>
          <a:lstStyle/>
          <a:p>
            <a:endParaRPr lang="zh-CN" altLang="en-US" dirty="0"/>
          </a:p>
        </p:txBody>
      </p:sp>
      <p:sp>
        <p:nvSpPr>
          <p:cNvPr id="3" name="内容占位符 2"/>
          <p:cNvSpPr>
            <a:spLocks noGrp="1"/>
          </p:cNvSpPr>
          <p:nvPr>
            <p:ph idx="1"/>
          </p:nvPr>
        </p:nvSpPr>
        <p:spPr>
          <a:xfrm>
            <a:off x="457200" y="1000108"/>
            <a:ext cx="8229600" cy="5324492"/>
          </a:xfrm>
        </p:spPr>
        <p:txBody>
          <a:bodyPr>
            <a:normAutofit lnSpcReduction="10000"/>
          </a:bodyPr>
          <a:lstStyle/>
          <a:p>
            <a:pPr>
              <a:lnSpc>
                <a:spcPct val="150000"/>
              </a:lnSpc>
            </a:pPr>
            <a:r>
              <a:rPr lang="zh-CN" altLang="en-US" dirty="0" smtClean="0"/>
              <a:t>绩效评价指标分为共性指标和个性指标。</a:t>
            </a:r>
          </a:p>
          <a:p>
            <a:pPr>
              <a:lnSpc>
                <a:spcPct val="150000"/>
              </a:lnSpc>
            </a:pPr>
            <a:r>
              <a:rPr lang="zh-CN" altLang="en-US" dirty="0" smtClean="0"/>
              <a:t>（一）共性指标是适用于所有评价对象的指标。主要包括预算编制和执行情况、财务管理状况、资产配置、使用、处置及其收益管理情况以及社会效益、经济效益等。</a:t>
            </a:r>
          </a:p>
          <a:p>
            <a:pPr>
              <a:lnSpc>
                <a:spcPct val="150000"/>
              </a:lnSpc>
            </a:pPr>
            <a:r>
              <a:rPr lang="zh-CN" altLang="en-US" dirty="0" smtClean="0"/>
              <a:t>（二）个性指标是针对预算部门或项目特点设定的，适用于不同预算部门或项目的业绩评价指标。</a:t>
            </a:r>
          </a:p>
          <a:p>
            <a:pPr>
              <a:lnSpc>
                <a:spcPct val="150000"/>
              </a:lnSpc>
            </a:pPr>
            <a:r>
              <a:rPr lang="zh-CN" altLang="en-US" dirty="0" smtClean="0"/>
              <a:t>共性指标由财政部门统一制定，个性指标由财政部门会同预算部门制定。</a:t>
            </a:r>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4348" y="704088"/>
            <a:ext cx="7972452" cy="45719"/>
          </a:xfrm>
        </p:spPr>
        <p:txBody>
          <a:bodyPr>
            <a:normAutofit fontScale="90000"/>
          </a:bodyPr>
          <a:lstStyle/>
          <a:p>
            <a:endParaRPr lang="zh-CN" altLang="en-US" dirty="0"/>
          </a:p>
        </p:txBody>
      </p:sp>
      <p:sp>
        <p:nvSpPr>
          <p:cNvPr id="3" name="内容占位符 2"/>
          <p:cNvSpPr>
            <a:spLocks noGrp="1"/>
          </p:cNvSpPr>
          <p:nvPr>
            <p:ph idx="1"/>
          </p:nvPr>
        </p:nvSpPr>
        <p:spPr>
          <a:xfrm>
            <a:off x="457200" y="928670"/>
            <a:ext cx="8229600" cy="5395930"/>
          </a:xfrm>
        </p:spPr>
        <p:txBody>
          <a:bodyPr>
            <a:normAutofit fontScale="92500"/>
          </a:bodyPr>
          <a:lstStyle/>
          <a:p>
            <a:pPr>
              <a:lnSpc>
                <a:spcPct val="150000"/>
              </a:lnSpc>
            </a:pPr>
            <a:r>
              <a:rPr lang="zh-CN" altLang="en-US" dirty="0" smtClean="0"/>
              <a:t>绩效评价标准是指衡量财政支出绩效目标完成程度的尺度。绩效评价标准具体包括：</a:t>
            </a:r>
          </a:p>
          <a:p>
            <a:pPr>
              <a:lnSpc>
                <a:spcPct val="150000"/>
              </a:lnSpc>
            </a:pPr>
            <a:r>
              <a:rPr lang="zh-CN" altLang="en-US" dirty="0" smtClean="0"/>
              <a:t>（一）计划标准。是指以预先制定的目标、计划、预算、定额等数据作为评价的标准。</a:t>
            </a:r>
          </a:p>
          <a:p>
            <a:pPr>
              <a:lnSpc>
                <a:spcPct val="150000"/>
              </a:lnSpc>
            </a:pPr>
            <a:r>
              <a:rPr lang="zh-CN" altLang="en-US" dirty="0" smtClean="0"/>
              <a:t>（二）行业标准。是指参照国家公布的行业指标数据制定的评价标准。</a:t>
            </a:r>
          </a:p>
          <a:p>
            <a:pPr>
              <a:lnSpc>
                <a:spcPct val="150000"/>
              </a:lnSpc>
            </a:pPr>
            <a:r>
              <a:rPr lang="zh-CN" altLang="en-US" dirty="0" smtClean="0"/>
              <a:t>（三）历史标准。是指参照同类指标的历史数据制定的评价标准。</a:t>
            </a:r>
          </a:p>
          <a:p>
            <a:pPr>
              <a:lnSpc>
                <a:spcPct val="150000"/>
              </a:lnSpc>
            </a:pPr>
            <a:r>
              <a:rPr lang="zh-CN" altLang="en-US" dirty="0" smtClean="0"/>
              <a:t>（四）其他经财政部门确认的标准。</a:t>
            </a:r>
          </a:p>
          <a:p>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85786" y="214290"/>
            <a:ext cx="7901014" cy="71438"/>
          </a:xfrm>
        </p:spPr>
        <p:txBody>
          <a:bodyPr>
            <a:normAutofit fontScale="90000"/>
          </a:bodyPr>
          <a:lstStyle/>
          <a:p>
            <a:endParaRPr lang="zh-CN" altLang="en-US" dirty="0"/>
          </a:p>
        </p:txBody>
      </p:sp>
      <p:sp>
        <p:nvSpPr>
          <p:cNvPr id="3" name="内容占位符 2"/>
          <p:cNvSpPr>
            <a:spLocks noGrp="1"/>
          </p:cNvSpPr>
          <p:nvPr>
            <p:ph idx="1"/>
          </p:nvPr>
        </p:nvSpPr>
        <p:spPr>
          <a:xfrm>
            <a:off x="457200" y="714356"/>
            <a:ext cx="8258204" cy="5857916"/>
          </a:xfrm>
        </p:spPr>
        <p:txBody>
          <a:bodyPr>
            <a:normAutofit fontScale="92500"/>
          </a:bodyPr>
          <a:lstStyle/>
          <a:p>
            <a:r>
              <a:rPr lang="zh-CN" altLang="en-US" dirty="0" smtClean="0"/>
              <a:t>绩效评价方法主要采用成本效益分析法、比较法、因素分析法、最低成本法、公众评判法等。</a:t>
            </a:r>
          </a:p>
          <a:p>
            <a:r>
              <a:rPr lang="zh-CN" altLang="en-US" dirty="0" smtClean="0"/>
              <a:t>（一）成本效益分析法。是指将一定时期内的支出与效益进行对比分析，以评价绩效目标实现程度。</a:t>
            </a:r>
          </a:p>
          <a:p>
            <a:r>
              <a:rPr lang="zh-CN" altLang="en-US" dirty="0" smtClean="0"/>
              <a:t>（二）比较法。是指通过对绩效目标与实施效果、历史与当期情况、不同部门和地区同类支出的比较，综合分析绩效目标实现程度。</a:t>
            </a:r>
          </a:p>
          <a:p>
            <a:r>
              <a:rPr lang="zh-CN" altLang="en-US" dirty="0" smtClean="0"/>
              <a:t>（三）因素分析法。是指通过综合分析影响绩效目标实现、实施效果的内外因素，评价绩效目标实现程度。</a:t>
            </a:r>
          </a:p>
          <a:p>
            <a:r>
              <a:rPr lang="zh-CN" altLang="en-US" dirty="0" smtClean="0"/>
              <a:t>（四）最低成本法。是指对效益确定却不易计量的多个同类对象的实施成本进行比较，评价绩效目标实现程度。</a:t>
            </a:r>
          </a:p>
          <a:p>
            <a:r>
              <a:rPr lang="zh-CN" altLang="en-US" dirty="0" smtClean="0"/>
              <a:t>（五）公众评判法。是指通过专家评估、公众问卷及抽样调查等对财政支出效果进行评判，评价绩效目标实现程度。</a:t>
            </a:r>
          </a:p>
          <a:p>
            <a:r>
              <a:rPr lang="zh-CN" altLang="en-US" dirty="0" smtClean="0"/>
              <a:t>（六）其他评价方法。</a:t>
            </a:r>
          </a:p>
          <a:p>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a:t>
            </a:r>
            <a:r>
              <a:rPr lang="zh-CN" altLang="en-US" dirty="0" smtClean="0"/>
              <a:t>绩效评价指标</a:t>
            </a:r>
            <a:endParaRPr lang="zh-CN" altLang="en-US" dirty="0"/>
          </a:p>
        </p:txBody>
      </p:sp>
      <p:sp>
        <p:nvSpPr>
          <p:cNvPr id="3" name="内容占位符 2"/>
          <p:cNvSpPr>
            <a:spLocks noGrp="1"/>
          </p:cNvSpPr>
          <p:nvPr>
            <p:ph idx="1"/>
          </p:nvPr>
        </p:nvSpPr>
        <p:spPr/>
        <p:txBody>
          <a:bodyPr/>
          <a:lstStyle/>
          <a:p>
            <a:pPr>
              <a:lnSpc>
                <a:spcPct val="120000"/>
              </a:lnSpc>
            </a:pPr>
            <a:r>
              <a:rPr lang="en-US" b="1" u="sng" dirty="0" smtClean="0">
                <a:hlinkClick r:id="rId2" action="ppaction://hlinkfile"/>
              </a:rPr>
              <a:t>报告样式</a:t>
            </a:r>
            <a:endParaRPr lang="zh-CN" altLang="en-US" dirty="0" smtClean="0"/>
          </a:p>
          <a:p>
            <a:pPr>
              <a:lnSpc>
                <a:spcPct val="120000"/>
              </a:lnSpc>
            </a:pPr>
            <a:r>
              <a:rPr lang="en-US" b="1" u="sng" dirty="0" smtClean="0"/>
              <a:t> </a:t>
            </a:r>
            <a:r>
              <a:rPr lang="en-US" b="1" u="sng" dirty="0" smtClean="0">
                <a:hlinkClick r:id="rId3" action="ppaction://hlinkfile"/>
              </a:rPr>
              <a:t>指标解释</a:t>
            </a:r>
            <a:endParaRPr lang="zh-CN" altLang="en-US" dirty="0" smtClean="0"/>
          </a:p>
          <a:p>
            <a:pPr>
              <a:lnSpc>
                <a:spcPct val="120000"/>
              </a:lnSpc>
            </a:pPr>
            <a:r>
              <a:rPr lang="en-US" b="1" u="sng" dirty="0" smtClean="0">
                <a:hlinkClick r:id="rId4" action="ppaction://hlinkfile"/>
              </a:rPr>
              <a:t> 指标设计</a:t>
            </a:r>
            <a:endParaRPr lang="zh-CN"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704088"/>
            <a:ext cx="8258204" cy="45719"/>
          </a:xfrm>
        </p:spPr>
        <p:txBody>
          <a:bodyPr>
            <a:normAutofit fontScale="90000"/>
          </a:bodyPr>
          <a:lstStyle/>
          <a:p>
            <a:endParaRPr lang="zh-CN" altLang="en-US" dirty="0"/>
          </a:p>
        </p:txBody>
      </p:sp>
      <p:sp>
        <p:nvSpPr>
          <p:cNvPr id="3" name="内容占位符 2"/>
          <p:cNvSpPr>
            <a:spLocks noGrp="1"/>
          </p:cNvSpPr>
          <p:nvPr>
            <p:ph idx="1"/>
          </p:nvPr>
        </p:nvSpPr>
        <p:spPr/>
        <p:txBody>
          <a:bodyPr/>
          <a:lstStyle/>
          <a:p>
            <a:pPr algn="ctr">
              <a:buNone/>
            </a:pPr>
            <a:endParaRPr lang="en-US" altLang="zh-CN" dirty="0" smtClean="0"/>
          </a:p>
        </p:txBody>
      </p:sp>
      <p:sp>
        <p:nvSpPr>
          <p:cNvPr id="4" name="矩形 3"/>
          <p:cNvSpPr/>
          <p:nvPr/>
        </p:nvSpPr>
        <p:spPr>
          <a:xfrm>
            <a:off x="2000232" y="2928934"/>
            <a:ext cx="5715040" cy="923330"/>
          </a:xfrm>
          <a:prstGeom prst="rect">
            <a:avLst/>
          </a:prstGeom>
          <a:noFill/>
        </p:spPr>
        <p:txBody>
          <a:bodyPr wrap="square" lIns="91440" tIns="45720" rIns="91440" bIns="45720">
            <a:spAutoFit/>
          </a:bodyPr>
          <a:lstStyle/>
          <a:p>
            <a:pPr algn="ctr"/>
            <a:r>
              <a:rPr lang="zh-CN" alt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谢谢大家！</a:t>
            </a:r>
            <a:endParaRPr lang="zh-CN" alt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45719"/>
          </a:xfrm>
        </p:spPr>
        <p:txBody>
          <a:bodyPr>
            <a:normAutofit fontScale="90000"/>
          </a:bodyPr>
          <a:lstStyle/>
          <a:p>
            <a:endParaRPr lang="zh-CN" altLang="en-US" dirty="0"/>
          </a:p>
        </p:txBody>
      </p:sp>
      <p:sp>
        <p:nvSpPr>
          <p:cNvPr id="3" name="内容占位符 2"/>
          <p:cNvSpPr>
            <a:spLocks noGrp="1"/>
          </p:cNvSpPr>
          <p:nvPr>
            <p:ph idx="1"/>
          </p:nvPr>
        </p:nvSpPr>
        <p:spPr>
          <a:xfrm>
            <a:off x="642910" y="785794"/>
            <a:ext cx="8143932" cy="5786478"/>
          </a:xfrm>
        </p:spPr>
        <p:txBody>
          <a:bodyPr>
            <a:normAutofit fontScale="85000" lnSpcReduction="10000"/>
          </a:bodyPr>
          <a:lstStyle/>
          <a:p>
            <a:pPr>
              <a:lnSpc>
                <a:spcPct val="170000"/>
              </a:lnSpc>
              <a:buFont typeface="Wingdings" pitchFamily="2" charset="2"/>
              <a:buChar char="u"/>
            </a:pPr>
            <a:r>
              <a:rPr lang="en-US" dirty="0" smtClean="0"/>
              <a:t>5.</a:t>
            </a:r>
            <a:r>
              <a:rPr lang="en-US" altLang="zh-CN" dirty="0" smtClean="0"/>
              <a:t>《</a:t>
            </a:r>
            <a:r>
              <a:rPr lang="zh-CN" altLang="en-US" dirty="0" smtClean="0"/>
              <a:t>安徽省中等职业教育质量提升工程项目管理暂行办法</a:t>
            </a:r>
            <a:r>
              <a:rPr lang="en-US" altLang="zh-CN" dirty="0" smtClean="0"/>
              <a:t>》</a:t>
            </a:r>
            <a:r>
              <a:rPr lang="zh-CN" altLang="en-US" dirty="0" smtClean="0"/>
              <a:t>（</a:t>
            </a:r>
            <a:r>
              <a:rPr lang="en-US" u="sng" dirty="0" smtClean="0">
                <a:hlinkClick r:id="rId2" action="ppaction://hlinkfile"/>
              </a:rPr>
              <a:t>皖教职成〔2016〕8号</a:t>
            </a:r>
            <a:r>
              <a:rPr lang="zh-CN" altLang="en-US" dirty="0" smtClean="0"/>
              <a:t>）</a:t>
            </a:r>
          </a:p>
          <a:p>
            <a:pPr>
              <a:lnSpc>
                <a:spcPct val="170000"/>
              </a:lnSpc>
              <a:buFont typeface="Wingdings" pitchFamily="2" charset="2"/>
              <a:buChar char="u"/>
            </a:pPr>
            <a:r>
              <a:rPr lang="en-US" dirty="0" smtClean="0"/>
              <a:t>6.</a:t>
            </a:r>
            <a:r>
              <a:rPr lang="en-US" altLang="zh-CN" dirty="0" smtClean="0"/>
              <a:t>《</a:t>
            </a:r>
            <a:r>
              <a:rPr lang="zh-CN" altLang="en-US" dirty="0" smtClean="0"/>
              <a:t>安徽省中央现代职业教育质量提升计划专项资金管理办法</a:t>
            </a:r>
            <a:r>
              <a:rPr lang="en-US" altLang="zh-CN" dirty="0" smtClean="0"/>
              <a:t>》</a:t>
            </a:r>
            <a:r>
              <a:rPr lang="zh-CN" altLang="en-US" dirty="0" smtClean="0"/>
              <a:t>（</a:t>
            </a:r>
            <a:r>
              <a:rPr lang="en-US" u="sng" dirty="0" smtClean="0">
                <a:hlinkClick r:id="rId3" action="ppaction://hlinkfile"/>
              </a:rPr>
              <a:t>财教〔2016〕1099号</a:t>
            </a:r>
            <a:r>
              <a:rPr lang="zh-CN" altLang="en-US" dirty="0" smtClean="0"/>
              <a:t>）</a:t>
            </a:r>
          </a:p>
          <a:p>
            <a:pPr>
              <a:lnSpc>
                <a:spcPct val="170000"/>
              </a:lnSpc>
              <a:buFont typeface="Wingdings" pitchFamily="2" charset="2"/>
              <a:buChar char="u"/>
            </a:pPr>
            <a:r>
              <a:rPr lang="en-US" dirty="0" smtClean="0"/>
              <a:t>7.</a:t>
            </a:r>
            <a:r>
              <a:rPr lang="en-US" altLang="zh-CN" dirty="0" smtClean="0"/>
              <a:t>《</a:t>
            </a:r>
            <a:r>
              <a:rPr lang="en-US" u="sng" dirty="0" smtClean="0">
                <a:hlinkClick r:id="rId4" action="ppaction://hlinkfile"/>
              </a:rPr>
              <a:t>安徽省中等职业教育质量提升工程项目评估验收办法</a:t>
            </a:r>
            <a:r>
              <a:rPr lang="en-US" altLang="zh-CN" dirty="0" smtClean="0"/>
              <a:t>》《</a:t>
            </a:r>
            <a:r>
              <a:rPr lang="en-US" dirty="0" smtClean="0">
                <a:hlinkClick r:id="rId4" action="ppaction://hlinkfile"/>
              </a:rPr>
              <a:t>安徽省中等职业教育质量提升工程项目评估验收指标体系</a:t>
            </a:r>
            <a:r>
              <a:rPr lang="en-US" altLang="zh-CN" dirty="0" smtClean="0">
                <a:hlinkClick r:id="rId4" action="ppaction://hlinkfile"/>
              </a:rPr>
              <a:t>》</a:t>
            </a:r>
            <a:r>
              <a:rPr lang="zh-CN" altLang="en-US" dirty="0" smtClean="0">
                <a:hlinkClick r:id="rId4" action="ppaction://hlinkfile"/>
              </a:rPr>
              <a:t>（皖教职成</a:t>
            </a:r>
            <a:r>
              <a:rPr lang="en-US" altLang="zh-CN" dirty="0" smtClean="0"/>
              <a:t>〔</a:t>
            </a:r>
            <a:r>
              <a:rPr lang="en-US" dirty="0" smtClean="0">
                <a:hlinkClick r:id="rId5" action="ppaction://hlinkfile"/>
              </a:rPr>
              <a:t>2016</a:t>
            </a:r>
            <a:r>
              <a:rPr lang="en-US" altLang="zh-CN" dirty="0" smtClean="0">
                <a:hlinkClick r:id="rId5" action="ppaction://hlinkfile"/>
              </a:rPr>
              <a:t>〕</a:t>
            </a:r>
            <a:r>
              <a:rPr lang="en-US" dirty="0" smtClean="0">
                <a:hlinkClick r:id="rId5" action="ppaction://hlinkfile"/>
              </a:rPr>
              <a:t>11</a:t>
            </a:r>
            <a:r>
              <a:rPr lang="zh-CN" altLang="en-US" dirty="0" smtClean="0"/>
              <a:t>号）</a:t>
            </a:r>
            <a:r>
              <a:rPr lang="en-US" altLang="zh-CN" dirty="0" smtClean="0"/>
              <a:t>《</a:t>
            </a:r>
            <a:r>
              <a:rPr lang="en-US" dirty="0" smtClean="0">
                <a:hlinkClick r:id="rId6" action="ppaction://hlinkfile"/>
              </a:rPr>
              <a:t>安徽省中等职业教育质量提升工程建设标准</a:t>
            </a:r>
            <a:r>
              <a:rPr lang="en-US" u="sng" dirty="0" smtClean="0">
                <a:hlinkClick r:id="rId6" action="ppaction://hlinkfile"/>
              </a:rPr>
              <a:t>》</a:t>
            </a:r>
            <a:endParaRPr lang="zh-CN" altLang="en-US" dirty="0" smtClean="0"/>
          </a:p>
          <a:p>
            <a:pPr>
              <a:lnSpc>
                <a:spcPct val="170000"/>
              </a:lnSpc>
              <a:buFont typeface="Wingdings" pitchFamily="2" charset="2"/>
              <a:buChar char="u"/>
            </a:pPr>
            <a:r>
              <a:rPr lang="en-US" dirty="0" smtClean="0"/>
              <a:t>8.</a:t>
            </a:r>
            <a:r>
              <a:rPr lang="en-US" altLang="zh-CN" dirty="0" smtClean="0"/>
              <a:t>《</a:t>
            </a:r>
            <a:r>
              <a:rPr lang="zh-CN" altLang="en-US" dirty="0" smtClean="0">
                <a:hlinkClick r:id="rId7" action="ppaction://hlinkfile"/>
              </a:rPr>
              <a:t>安</a:t>
            </a:r>
            <a:r>
              <a:rPr lang="en-US" u="sng" dirty="0" smtClean="0">
                <a:hlinkClick r:id="rId7" action="ppaction://hlinkfile"/>
              </a:rPr>
              <a:t>徽省教育厅关于开展省级财政支出项目绩效评价工作的</a:t>
            </a:r>
            <a:r>
              <a:rPr lang="zh-CN" altLang="en-US" dirty="0" smtClean="0"/>
              <a:t>通知</a:t>
            </a:r>
            <a:r>
              <a:rPr lang="en-US" altLang="zh-CN" dirty="0" smtClean="0">
                <a:hlinkClick r:id="rId8" action="ppaction://hlinkfile"/>
              </a:rPr>
              <a:t>》</a:t>
            </a:r>
            <a:r>
              <a:rPr lang="en-US" u="sng" dirty="0" smtClean="0">
                <a:hlinkClick r:id="rId8" action="ppaction://hlinkfile"/>
              </a:rPr>
              <a:t>《指标体系</a:t>
            </a:r>
            <a:r>
              <a:rPr lang="en-US" altLang="zh-CN" dirty="0" smtClean="0"/>
              <a:t>》《</a:t>
            </a:r>
            <a:r>
              <a:rPr lang="en-US" u="sng" dirty="0" smtClean="0">
                <a:hlinkClick r:id="rId9" action="ppaction://hlinkfile"/>
              </a:rPr>
              <a:t>报告样式</a:t>
            </a:r>
            <a:r>
              <a:rPr lang="en-US" altLang="zh-CN" dirty="0" smtClean="0"/>
              <a:t>》</a:t>
            </a:r>
            <a:r>
              <a:rPr lang="zh-CN" altLang="en-US" dirty="0" smtClean="0"/>
              <a:t>（皖教秘财</a:t>
            </a:r>
            <a:r>
              <a:rPr lang="en-US" dirty="0" smtClean="0"/>
              <a:t>[2016]221</a:t>
            </a:r>
            <a:r>
              <a:rPr lang="zh-CN" altLang="en-US" dirty="0" smtClean="0"/>
              <a:t>）</a:t>
            </a:r>
          </a:p>
          <a:p>
            <a:endParaRPr lang="zh-CN" altLang="en-US" dirty="0" smtClean="0"/>
          </a:p>
          <a:p>
            <a:endParaRPr lang="zh-CN" altLang="en-US"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000108"/>
            <a:ext cx="8329642" cy="1714512"/>
          </a:xfrm>
        </p:spPr>
        <p:txBody>
          <a:bodyPr>
            <a:normAutofit/>
          </a:bodyPr>
          <a:lstStyle/>
          <a:p>
            <a:r>
              <a:rPr lang="zh-CN" altLang="en-US" sz="3600" b="1" dirty="0" smtClean="0">
                <a:latin typeface="黑体" pitchFamily="49" charset="-122"/>
                <a:ea typeface="黑体" pitchFamily="49" charset="-122"/>
              </a:rPr>
              <a:t>三、中等职业学校质量提升工程</a:t>
            </a:r>
            <a:r>
              <a:rPr lang="en-US" altLang="zh-CN" sz="3600" b="1" dirty="0" smtClean="0">
                <a:latin typeface="黑体" pitchFamily="49" charset="-122"/>
                <a:ea typeface="黑体" pitchFamily="49" charset="-122"/>
              </a:rPr>
              <a:t/>
            </a:r>
            <a:br>
              <a:rPr lang="en-US" altLang="zh-CN" sz="3600" b="1" dirty="0" smtClean="0">
                <a:latin typeface="黑体" pitchFamily="49" charset="-122"/>
                <a:ea typeface="黑体" pitchFamily="49" charset="-122"/>
              </a:rPr>
            </a:br>
            <a:r>
              <a:rPr lang="en-US" altLang="zh-CN" sz="3600" b="1" dirty="0" smtClean="0">
                <a:latin typeface="黑体" pitchFamily="49" charset="-122"/>
                <a:ea typeface="黑体" pitchFamily="49" charset="-122"/>
              </a:rPr>
              <a:t>         </a:t>
            </a:r>
            <a:r>
              <a:rPr lang="zh-CN" altLang="en-US" sz="3600" b="1" dirty="0" smtClean="0">
                <a:latin typeface="黑体" pitchFamily="49" charset="-122"/>
                <a:ea typeface="黑体" pitchFamily="49" charset="-122"/>
              </a:rPr>
              <a:t>资金使用管理要求</a:t>
            </a:r>
            <a:endParaRPr lang="zh-CN" altLang="en-US" dirty="0">
              <a:latin typeface="黑体" pitchFamily="49" charset="-122"/>
              <a:ea typeface="黑体" pitchFamily="49" charset="-122"/>
            </a:endParaRPr>
          </a:p>
        </p:txBody>
      </p:sp>
      <p:sp>
        <p:nvSpPr>
          <p:cNvPr id="3" name="内容占位符 2"/>
          <p:cNvSpPr>
            <a:spLocks noGrp="1"/>
          </p:cNvSpPr>
          <p:nvPr>
            <p:ph idx="1"/>
          </p:nvPr>
        </p:nvSpPr>
        <p:spPr>
          <a:xfrm>
            <a:off x="457200" y="3143248"/>
            <a:ext cx="8229600" cy="2982915"/>
          </a:xfrm>
        </p:spPr>
        <p:txBody>
          <a:bodyPr/>
          <a:lstStyle/>
          <a:p>
            <a:pPr>
              <a:lnSpc>
                <a:spcPct val="150000"/>
              </a:lnSpc>
            </a:pPr>
            <a:r>
              <a:rPr lang="zh-CN" altLang="en-US" b="1" dirty="0" smtClean="0">
                <a:latin typeface="黑体" pitchFamily="49" charset="-122"/>
                <a:ea typeface="黑体" pitchFamily="49" charset="-122"/>
              </a:rPr>
              <a:t>主要</a:t>
            </a:r>
            <a:r>
              <a:rPr lang="zh-CN" altLang="en-US" b="1" dirty="0">
                <a:latin typeface="黑体" pitchFamily="49" charset="-122"/>
                <a:ea typeface="黑体" pitchFamily="49" charset="-122"/>
              </a:rPr>
              <a:t>依据：</a:t>
            </a:r>
            <a:r>
              <a:rPr lang="en-US" altLang="zh-CN" dirty="0"/>
              <a:t>《</a:t>
            </a:r>
            <a:r>
              <a:rPr lang="zh-CN" altLang="en-US" b="1" dirty="0"/>
              <a:t>安徽省中央现代职业教育质量提升计划专项资金管理办法</a:t>
            </a:r>
            <a:r>
              <a:rPr lang="en-US" altLang="zh-CN" b="1" dirty="0"/>
              <a:t>》</a:t>
            </a:r>
            <a:r>
              <a:rPr lang="zh-CN" altLang="en-US" b="1" dirty="0"/>
              <a:t>（</a:t>
            </a:r>
            <a:r>
              <a:rPr lang="en-US" b="1" u="sng" dirty="0">
                <a:hlinkClick r:id="rId2" action="ppaction://hlinkfile"/>
              </a:rPr>
              <a:t>财教〔2016〕1099号</a:t>
            </a:r>
            <a:r>
              <a:rPr lang="zh-CN" altLang="en-US" b="1" dirty="0"/>
              <a:t>）</a:t>
            </a:r>
            <a:r>
              <a:rPr lang="en-US" altLang="zh-CN" b="1" dirty="0"/>
              <a:t>《</a:t>
            </a:r>
            <a:r>
              <a:rPr lang="zh-CN" altLang="en-US" b="1" dirty="0"/>
              <a:t>安徽省中等职业教育质量提升工程项目管理暂行办法</a:t>
            </a:r>
            <a:r>
              <a:rPr lang="en-US" altLang="zh-CN" b="1" dirty="0"/>
              <a:t>》</a:t>
            </a:r>
            <a:r>
              <a:rPr lang="zh-CN" altLang="en-US" b="1" dirty="0"/>
              <a:t>（</a:t>
            </a:r>
            <a:r>
              <a:rPr lang="en-US" b="1" u="sng" dirty="0">
                <a:hlinkClick r:id="rId3" action="ppaction://hlinkfile"/>
              </a:rPr>
              <a:t>皖教职成〔2016〕8</a:t>
            </a:r>
            <a:r>
              <a:rPr lang="en-US" b="1" u="sng" dirty="0" smtClean="0">
                <a:hlinkClick r:id="rId3" action="ppaction://hlinkfile"/>
              </a:rPr>
              <a:t>号</a:t>
            </a:r>
            <a:r>
              <a:rPr lang="zh-CN" altLang="en-US" b="1" u="sng" dirty="0" smtClean="0">
                <a:hlinkClick r:id="rId3" action="ppaction://hlinkfile"/>
              </a:rPr>
              <a:t>）</a:t>
            </a:r>
            <a:endParaRPr lang="zh-CN" alt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45719"/>
            <a:ext cx="8072494" cy="45719"/>
          </a:xfrm>
        </p:spPr>
        <p:txBody>
          <a:bodyPr>
            <a:normAutofit fontScale="90000"/>
          </a:bodyPr>
          <a:lstStyle/>
          <a:p>
            <a:endParaRPr lang="zh-CN" altLang="en-US" dirty="0"/>
          </a:p>
        </p:txBody>
      </p:sp>
      <p:sp>
        <p:nvSpPr>
          <p:cNvPr id="3" name="内容占位符 2"/>
          <p:cNvSpPr>
            <a:spLocks noGrp="1"/>
          </p:cNvSpPr>
          <p:nvPr>
            <p:ph idx="1"/>
          </p:nvPr>
        </p:nvSpPr>
        <p:spPr>
          <a:xfrm>
            <a:off x="571472" y="928670"/>
            <a:ext cx="8215370" cy="5429288"/>
          </a:xfrm>
        </p:spPr>
        <p:txBody>
          <a:bodyPr>
            <a:normAutofit/>
          </a:bodyPr>
          <a:lstStyle/>
          <a:p>
            <a:pPr>
              <a:lnSpc>
                <a:spcPct val="150000"/>
              </a:lnSpc>
            </a:pPr>
            <a:r>
              <a:rPr lang="zh-CN" altLang="en-US" b="1" dirty="0">
                <a:latin typeface="黑体" pitchFamily="49" charset="-122"/>
                <a:ea typeface="黑体" pitchFamily="49" charset="-122"/>
              </a:rPr>
              <a:t>原则</a:t>
            </a:r>
            <a:r>
              <a:rPr lang="zh-CN" altLang="en-US" b="1" dirty="0"/>
              <a:t>：</a:t>
            </a:r>
            <a:r>
              <a:rPr lang="zh-CN" altLang="en-US" dirty="0"/>
              <a:t>第三条 专项资金管理遵循“中央引导、省级统筹，科学规划、合理安排，责任清晰、</a:t>
            </a:r>
            <a:r>
              <a:rPr lang="zh-CN" altLang="en-US" b="1" dirty="0">
                <a:solidFill>
                  <a:srgbClr val="FF0000"/>
                </a:solidFill>
              </a:rPr>
              <a:t>规范管理，专款专用</a:t>
            </a:r>
            <a:r>
              <a:rPr lang="zh-CN" altLang="en-US" dirty="0">
                <a:solidFill>
                  <a:srgbClr val="FF0000"/>
                </a:solidFill>
              </a:rPr>
              <a:t>、</a:t>
            </a:r>
            <a:r>
              <a:rPr lang="zh-CN" altLang="en-US" b="1" dirty="0">
                <a:solidFill>
                  <a:srgbClr val="FF0000"/>
                </a:solidFill>
              </a:rPr>
              <a:t>注重实效</a:t>
            </a:r>
            <a:r>
              <a:rPr lang="zh-CN" altLang="en-US" dirty="0"/>
              <a:t>”的原则。</a:t>
            </a:r>
          </a:p>
          <a:p>
            <a:pPr>
              <a:lnSpc>
                <a:spcPct val="150000"/>
              </a:lnSpc>
            </a:pPr>
            <a:r>
              <a:rPr lang="zh-CN" altLang="en-US" b="1" dirty="0">
                <a:latin typeface="黑体" pitchFamily="49" charset="-122"/>
                <a:ea typeface="黑体" pitchFamily="49" charset="-122"/>
              </a:rPr>
              <a:t>核算要求：</a:t>
            </a:r>
            <a:r>
              <a:rPr lang="zh-CN" altLang="en-US" dirty="0"/>
              <a:t>第十</a:t>
            </a:r>
            <a:r>
              <a:rPr lang="zh-CN" altLang="en-US" dirty="0" smtClean="0"/>
              <a:t>条专项</a:t>
            </a:r>
            <a:r>
              <a:rPr lang="zh-CN" altLang="en-US" dirty="0"/>
              <a:t>资金建立“谁使用、谁负责”的责任机制，使用学校要建立健全</a:t>
            </a:r>
            <a:r>
              <a:rPr lang="zh-CN" altLang="en-US" dirty="0">
                <a:solidFill>
                  <a:srgbClr val="FF0000"/>
                </a:solidFill>
              </a:rPr>
              <a:t>内部管理机制</a:t>
            </a:r>
            <a:r>
              <a:rPr lang="zh-CN" altLang="en-US" dirty="0"/>
              <a:t>，将专项资金纳入</a:t>
            </a:r>
            <a:r>
              <a:rPr lang="zh-CN" altLang="en-US" dirty="0">
                <a:solidFill>
                  <a:srgbClr val="FF0000"/>
                </a:solidFill>
              </a:rPr>
              <a:t>学校财务统一管理</a:t>
            </a:r>
            <a:r>
              <a:rPr lang="zh-CN" altLang="en-US" dirty="0"/>
              <a:t>，进行</a:t>
            </a:r>
            <a:r>
              <a:rPr lang="zh-CN" altLang="en-US" dirty="0">
                <a:solidFill>
                  <a:srgbClr val="FF0000"/>
                </a:solidFill>
              </a:rPr>
              <a:t>明细核算</a:t>
            </a:r>
            <a:r>
              <a:rPr lang="zh-CN" altLang="en-US" dirty="0"/>
              <a:t>，实行</a:t>
            </a:r>
            <a:r>
              <a:rPr lang="zh-CN" altLang="en-US" dirty="0">
                <a:solidFill>
                  <a:srgbClr val="FF0000"/>
                </a:solidFill>
              </a:rPr>
              <a:t>专款专用</a:t>
            </a:r>
            <a:r>
              <a:rPr lang="zh-CN" altLang="en-US" dirty="0"/>
              <a:t>。年度未支出的专项资金，按照</a:t>
            </a:r>
            <a:r>
              <a:rPr lang="zh-CN" altLang="en-US" b="1" dirty="0">
                <a:solidFill>
                  <a:srgbClr val="FF0000"/>
                </a:solidFill>
              </a:rPr>
              <a:t>结转结余</a:t>
            </a:r>
            <a:r>
              <a:rPr lang="zh-CN" altLang="en-US" dirty="0"/>
              <a:t>资金管理的有关规定进行管理。</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457200" y="0"/>
            <a:ext cx="8229600" cy="274638"/>
          </a:xfrm>
        </p:spPr>
        <p:txBody>
          <a:bodyPr>
            <a:normAutofit fontScale="90000"/>
          </a:bodyPr>
          <a:lstStyle/>
          <a:p>
            <a:endParaRPr lang="zh-CN" altLang="en-US" dirty="0"/>
          </a:p>
        </p:txBody>
      </p:sp>
      <p:sp>
        <p:nvSpPr>
          <p:cNvPr id="3" name="内容占位符 2"/>
          <p:cNvSpPr>
            <a:spLocks noGrp="1"/>
          </p:cNvSpPr>
          <p:nvPr>
            <p:ph idx="1"/>
          </p:nvPr>
        </p:nvSpPr>
        <p:spPr>
          <a:xfrm>
            <a:off x="457200" y="1071546"/>
            <a:ext cx="8329642" cy="5500726"/>
          </a:xfrm>
        </p:spPr>
        <p:txBody>
          <a:bodyPr>
            <a:normAutofit/>
          </a:bodyPr>
          <a:lstStyle/>
          <a:p>
            <a:pPr>
              <a:lnSpc>
                <a:spcPct val="150000"/>
              </a:lnSpc>
            </a:pPr>
            <a:r>
              <a:rPr lang="zh-CN" altLang="en-US" b="1" dirty="0">
                <a:latin typeface="黑体" pitchFamily="49" charset="-122"/>
                <a:ea typeface="黑体" pitchFamily="49" charset="-122"/>
              </a:rPr>
              <a:t>绩效考评</a:t>
            </a:r>
            <a:r>
              <a:rPr lang="zh-CN" altLang="en-US" b="1" dirty="0"/>
              <a:t>：</a:t>
            </a:r>
            <a:r>
              <a:rPr lang="zh-CN" altLang="en-US" dirty="0"/>
              <a:t>第十一条 市县财政、教育部门要按照</a:t>
            </a:r>
            <a:r>
              <a:rPr lang="en-US" altLang="zh-CN" dirty="0"/>
              <a:t>《</a:t>
            </a:r>
            <a:r>
              <a:rPr lang="zh-CN" altLang="en-US" dirty="0"/>
              <a:t>安徽省财政厅转发财政部关于印发</a:t>
            </a:r>
            <a:r>
              <a:rPr lang="en-US" altLang="zh-CN" dirty="0"/>
              <a:t>〈</a:t>
            </a:r>
            <a:r>
              <a:rPr lang="zh-CN" altLang="en-US" dirty="0"/>
              <a:t>中央对地方专项转移支付绩效目标管理暂行办法</a:t>
            </a:r>
            <a:r>
              <a:rPr lang="en-US" altLang="zh-CN" dirty="0"/>
              <a:t>〉</a:t>
            </a:r>
            <a:r>
              <a:rPr lang="zh-CN" altLang="en-US" dirty="0"/>
              <a:t>的通知</a:t>
            </a:r>
            <a:r>
              <a:rPr lang="en-US" altLang="zh-CN" dirty="0"/>
              <a:t>》</a:t>
            </a:r>
            <a:r>
              <a:rPr lang="zh-CN" altLang="en-US" dirty="0"/>
              <a:t>（财债</a:t>
            </a:r>
            <a:r>
              <a:rPr lang="en-US" altLang="zh-CN" dirty="0"/>
              <a:t>〔</a:t>
            </a:r>
            <a:r>
              <a:rPr lang="en-US" dirty="0"/>
              <a:t>2015</a:t>
            </a:r>
            <a:r>
              <a:rPr lang="en-US" altLang="zh-CN" dirty="0"/>
              <a:t>〕</a:t>
            </a:r>
            <a:r>
              <a:rPr lang="en-US" dirty="0"/>
              <a:t>2001</a:t>
            </a:r>
            <a:r>
              <a:rPr lang="zh-CN" altLang="en-US" dirty="0"/>
              <a:t>号）要求，建立</a:t>
            </a:r>
            <a:r>
              <a:rPr lang="zh-CN" altLang="en-US" dirty="0">
                <a:solidFill>
                  <a:srgbClr val="FF0000"/>
                </a:solidFill>
              </a:rPr>
              <a:t>专项资金绩效考评制度</a:t>
            </a:r>
            <a:r>
              <a:rPr lang="zh-CN" altLang="en-US" dirty="0"/>
              <a:t>，专项资金的使用学校要撰写绩效</a:t>
            </a:r>
            <a:r>
              <a:rPr lang="zh-CN" altLang="en-US" dirty="0">
                <a:solidFill>
                  <a:srgbClr val="FF0000"/>
                </a:solidFill>
              </a:rPr>
              <a:t>自评报告</a:t>
            </a:r>
            <a:r>
              <a:rPr lang="zh-CN" altLang="en-US" dirty="0"/>
              <a:t>，接受各级财政、教育部门的绩效考评。</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357158" y="0"/>
            <a:ext cx="8329642" cy="274638"/>
          </a:xfrm>
        </p:spPr>
        <p:txBody>
          <a:bodyPr>
            <a:normAutofit fontScale="90000"/>
          </a:bodyPr>
          <a:lstStyle/>
          <a:p>
            <a:endParaRPr lang="zh-CN" altLang="en-US" dirty="0"/>
          </a:p>
        </p:txBody>
      </p:sp>
      <p:sp>
        <p:nvSpPr>
          <p:cNvPr id="3" name="内容占位符 2"/>
          <p:cNvSpPr>
            <a:spLocks noGrp="1"/>
          </p:cNvSpPr>
          <p:nvPr>
            <p:ph idx="1"/>
          </p:nvPr>
        </p:nvSpPr>
        <p:spPr>
          <a:xfrm>
            <a:off x="457200" y="1071546"/>
            <a:ext cx="8229600" cy="5054617"/>
          </a:xfrm>
        </p:spPr>
        <p:txBody>
          <a:bodyPr/>
          <a:lstStyle/>
          <a:p>
            <a:pPr>
              <a:lnSpc>
                <a:spcPct val="150000"/>
              </a:lnSpc>
            </a:pPr>
            <a:r>
              <a:rPr lang="zh-CN" altLang="en-US" b="1" dirty="0"/>
              <a:t>基建项目管理：</a:t>
            </a:r>
            <a:r>
              <a:rPr lang="zh-CN" altLang="en-US" dirty="0"/>
              <a:t>第十二条 属于基本建设的项目，应当严格履行</a:t>
            </a:r>
            <a:r>
              <a:rPr lang="zh-CN" altLang="en-US" dirty="0">
                <a:solidFill>
                  <a:srgbClr val="FF0000"/>
                </a:solidFill>
              </a:rPr>
              <a:t>基本建设程序</a:t>
            </a:r>
            <a:r>
              <a:rPr lang="zh-CN" altLang="en-US" dirty="0"/>
              <a:t>，落实相关建设标准和要求，严禁超标准建设和豪华建设，确保工程质量。</a:t>
            </a:r>
            <a:endParaRPr lang="zh-CN" altLang="en-US" dirty="0" smtClean="0"/>
          </a:p>
          <a:p>
            <a:pPr>
              <a:lnSpc>
                <a:spcPct val="150000"/>
              </a:lnSpc>
            </a:pP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642910" y="-214338"/>
            <a:ext cx="8043890" cy="488976"/>
          </a:xfrm>
        </p:spPr>
        <p:txBody>
          <a:bodyPr>
            <a:normAutofit fontScale="90000"/>
          </a:bodyPr>
          <a:lstStyle/>
          <a:p>
            <a:endParaRPr lang="zh-CN" altLang="en-US" dirty="0"/>
          </a:p>
        </p:txBody>
      </p:sp>
      <p:sp>
        <p:nvSpPr>
          <p:cNvPr id="3" name="内容占位符 2"/>
          <p:cNvSpPr>
            <a:spLocks noGrp="1"/>
          </p:cNvSpPr>
          <p:nvPr>
            <p:ph idx="1"/>
          </p:nvPr>
        </p:nvSpPr>
        <p:spPr>
          <a:xfrm>
            <a:off x="571472" y="571480"/>
            <a:ext cx="8115328" cy="5554683"/>
          </a:xfrm>
        </p:spPr>
        <p:txBody>
          <a:bodyPr/>
          <a:lstStyle/>
          <a:p>
            <a:pPr>
              <a:lnSpc>
                <a:spcPct val="150000"/>
              </a:lnSpc>
            </a:pPr>
            <a:r>
              <a:rPr lang="zh-CN" altLang="en-US" b="1" dirty="0"/>
              <a:t>监督检查：</a:t>
            </a:r>
            <a:r>
              <a:rPr lang="zh-CN" altLang="en-US" dirty="0"/>
              <a:t>第十三条 省财政厅、省教育厅将不定期开展</a:t>
            </a:r>
            <a:r>
              <a:rPr lang="zh-CN" altLang="en-US" dirty="0">
                <a:solidFill>
                  <a:srgbClr val="FF0000"/>
                </a:solidFill>
              </a:rPr>
              <a:t>监督检查和绩效评价</a:t>
            </a:r>
            <a:r>
              <a:rPr lang="zh-CN" altLang="en-US" dirty="0"/>
              <a:t>，监督检查和绩效评价结果作为分配专项资金的参考依据。对于</a:t>
            </a:r>
            <a:r>
              <a:rPr lang="zh-CN" altLang="en-US" dirty="0">
                <a:solidFill>
                  <a:srgbClr val="FF0000"/>
                </a:solidFill>
              </a:rPr>
              <a:t>挤占、挪用等</a:t>
            </a:r>
            <a:r>
              <a:rPr lang="zh-CN" altLang="en-US" dirty="0"/>
              <a:t>违法行为，将按照</a:t>
            </a:r>
            <a:r>
              <a:rPr lang="en-US" altLang="zh-CN" dirty="0"/>
              <a:t>《</a:t>
            </a:r>
            <a:r>
              <a:rPr lang="zh-CN" altLang="en-US" dirty="0"/>
              <a:t>财政违法行为处罚处分条例</a:t>
            </a:r>
            <a:r>
              <a:rPr lang="en-US" altLang="zh-CN" dirty="0"/>
              <a:t>》</a:t>
            </a:r>
            <a:r>
              <a:rPr lang="zh-CN" altLang="en-US" dirty="0"/>
              <a:t>（国务院令第</a:t>
            </a:r>
            <a:r>
              <a:rPr lang="en-US" dirty="0"/>
              <a:t>427</a:t>
            </a:r>
            <a:r>
              <a:rPr lang="zh-CN" altLang="en-US" dirty="0"/>
              <a:t>号）等有关规定严肃处理。</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357158" y="0"/>
            <a:ext cx="8329642" cy="274638"/>
          </a:xfrm>
        </p:spPr>
        <p:txBody>
          <a:bodyPr>
            <a:normAutofit fontScale="90000"/>
          </a:bodyPr>
          <a:lstStyle/>
          <a:p>
            <a:endParaRPr lang="zh-CN" altLang="en-US" dirty="0"/>
          </a:p>
        </p:txBody>
      </p:sp>
      <p:sp>
        <p:nvSpPr>
          <p:cNvPr id="3" name="内容占位符 2"/>
          <p:cNvSpPr>
            <a:spLocks noGrp="1"/>
          </p:cNvSpPr>
          <p:nvPr>
            <p:ph idx="1"/>
          </p:nvPr>
        </p:nvSpPr>
        <p:spPr>
          <a:xfrm>
            <a:off x="457200" y="285728"/>
            <a:ext cx="8229600" cy="5840435"/>
          </a:xfrm>
        </p:spPr>
        <p:txBody>
          <a:bodyPr>
            <a:normAutofit/>
          </a:bodyPr>
          <a:lstStyle/>
          <a:p>
            <a:pPr>
              <a:lnSpc>
                <a:spcPct val="150000"/>
              </a:lnSpc>
            </a:pPr>
            <a:r>
              <a:rPr lang="zh-CN" altLang="en-US" b="1" dirty="0"/>
              <a:t>省项目管理办法</a:t>
            </a:r>
            <a:r>
              <a:rPr lang="zh-CN" altLang="en-US" dirty="0"/>
              <a:t>：第十四条 专项资金应当专款专用，建立“谁使用、谁负责”的责任机制。</a:t>
            </a:r>
            <a:r>
              <a:rPr lang="zh-CN" altLang="en-US" dirty="0">
                <a:solidFill>
                  <a:srgbClr val="FF0000"/>
                </a:solidFill>
              </a:rPr>
              <a:t>严禁</a:t>
            </a:r>
            <a:r>
              <a:rPr lang="zh-CN" altLang="en-US" dirty="0"/>
              <a:t>将专项资金用于</a:t>
            </a:r>
            <a:r>
              <a:rPr lang="zh-CN" altLang="en-US" dirty="0">
                <a:solidFill>
                  <a:srgbClr val="FF0000"/>
                </a:solidFill>
              </a:rPr>
              <a:t>偿还债务、支付利息、对外投资、弥补其他项目资金缺口</a:t>
            </a:r>
            <a:r>
              <a:rPr lang="zh-CN" altLang="en-US" dirty="0"/>
              <a:t>等，</a:t>
            </a:r>
            <a:r>
              <a:rPr lang="zh-CN" altLang="en-US" dirty="0">
                <a:solidFill>
                  <a:srgbClr val="FF0000"/>
                </a:solidFill>
              </a:rPr>
              <a:t>不得从专项资金中提取工作经费或管理经费</a:t>
            </a:r>
            <a:r>
              <a:rPr lang="zh-CN" altLang="en-US" dirty="0"/>
              <a:t>。对于</a:t>
            </a:r>
            <a:r>
              <a:rPr lang="zh-CN" altLang="en-US" dirty="0">
                <a:solidFill>
                  <a:srgbClr val="FF0000"/>
                </a:solidFill>
              </a:rPr>
              <a:t>挤占、挪用、虚列、套取</a:t>
            </a:r>
            <a:r>
              <a:rPr lang="zh-CN" altLang="en-US" dirty="0"/>
              <a:t>专项资金等行为，将按照</a:t>
            </a:r>
            <a:r>
              <a:rPr lang="en-US" altLang="zh-CN" dirty="0"/>
              <a:t>《</a:t>
            </a:r>
            <a:r>
              <a:rPr lang="zh-CN" altLang="en-US" dirty="0"/>
              <a:t>财政违法行为处罚处分条例</a:t>
            </a:r>
            <a:r>
              <a:rPr lang="en-US" altLang="zh-CN" dirty="0"/>
              <a:t>》</a:t>
            </a:r>
            <a:r>
              <a:rPr lang="zh-CN" altLang="en-US" dirty="0"/>
              <a:t>（</a:t>
            </a:r>
            <a:r>
              <a:rPr lang="en-US" dirty="0"/>
              <a:t>2004</a:t>
            </a:r>
            <a:r>
              <a:rPr lang="zh-CN" altLang="en-US" dirty="0"/>
              <a:t>国务院令第</a:t>
            </a:r>
            <a:r>
              <a:rPr lang="en-US" dirty="0"/>
              <a:t>427</a:t>
            </a:r>
            <a:r>
              <a:rPr lang="zh-CN" altLang="en-US" dirty="0"/>
              <a:t>号）等有关规定严肃处理。</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顶峰">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300</TotalTime>
  <Words>2256</Words>
  <PresentationFormat>全屏显示(4:3)</PresentationFormat>
  <Paragraphs>106</Paragraphs>
  <Slides>28</Slides>
  <Notes>2</Notes>
  <HiddenSlides>0</HiddenSlides>
  <MMClips>0</MMClips>
  <ScaleCrop>false</ScaleCrop>
  <HeadingPairs>
    <vt:vector size="4" baseType="variant">
      <vt:variant>
        <vt:lpstr>主题</vt:lpstr>
      </vt:variant>
      <vt:variant>
        <vt:i4>1</vt:i4>
      </vt:variant>
      <vt:variant>
        <vt:lpstr>幻灯片标题</vt:lpstr>
      </vt:variant>
      <vt:variant>
        <vt:i4>28</vt:i4>
      </vt:variant>
    </vt:vector>
  </HeadingPairs>
  <TitlesOfParts>
    <vt:vector size="29" baseType="lpstr">
      <vt:lpstr>流畅</vt:lpstr>
      <vt:lpstr>质量提升工程项目资金 使用管理与绩效评价</vt:lpstr>
      <vt:lpstr>二、中等职业学校质量提升工程主要管理规范</vt:lpstr>
      <vt:lpstr>幻灯片 3</vt:lpstr>
      <vt:lpstr>三、中等职业学校质量提升工程          资金使用管理要求</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四、质量提升工程项目支出           绩效评价</vt:lpstr>
      <vt:lpstr>  1.财政支出绩效评价</vt:lpstr>
      <vt:lpstr>幻灯片 18</vt:lpstr>
      <vt:lpstr>幻灯片 19</vt:lpstr>
      <vt:lpstr>幻灯片 20</vt:lpstr>
      <vt:lpstr>幻灯片 21</vt:lpstr>
      <vt:lpstr>幻灯片 22</vt:lpstr>
      <vt:lpstr>幻灯片 23</vt:lpstr>
      <vt:lpstr>幻灯片 24</vt:lpstr>
      <vt:lpstr>幻灯片 25</vt:lpstr>
      <vt:lpstr>幻灯片 26</vt:lpstr>
      <vt:lpstr>2.绩效评价指标</vt:lpstr>
      <vt:lpstr>幻灯片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质量提升工程项目资金使用管理 与绩效评价 一、中等职业学校质量提升工程主要项目 省级示范特色学校、省级示范专业、省级示范实训基地、省级名师工作坊、省级现代学徒制试点、省级技能大赛赛点。</dc:title>
  <dc:creator>hubs</dc:creator>
  <cp:lastModifiedBy>lenovo</cp:lastModifiedBy>
  <cp:revision>40</cp:revision>
  <dcterms:created xsi:type="dcterms:W3CDTF">2016-11-22T12:11:30Z</dcterms:created>
  <dcterms:modified xsi:type="dcterms:W3CDTF">2016-11-25T03:18:24Z</dcterms:modified>
</cp:coreProperties>
</file>