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72" r:id="rId6"/>
    <p:sldId id="270" r:id="rId7"/>
    <p:sldId id="281" r:id="rId8"/>
    <p:sldId id="273" r:id="rId9"/>
    <p:sldId id="277" r:id="rId10"/>
    <p:sldId id="280" r:id="rId11"/>
    <p:sldId id="275" r:id="rId12"/>
    <p:sldId id="274" r:id="rId13"/>
    <p:sldId id="276" r:id="rId14"/>
    <p:sldId id="278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EB058-3613-4363-B9AE-EE869D5B5BE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3C0C91B7-A637-4E44-B12D-001C9AD7F2C0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chemeClr val="bg2"/>
              </a:solidFill>
            </a:rPr>
            <a:t>商品采购自中国百强食品企业</a:t>
          </a:r>
          <a:endParaRPr lang="zh-CN" altLang="en-US" sz="1800" b="1" dirty="0">
            <a:solidFill>
              <a:schemeClr val="bg2"/>
            </a:solidFill>
          </a:endParaRPr>
        </a:p>
      </dgm:t>
    </dgm:pt>
    <dgm:pt modelId="{0978AB57-3253-48F3-9A37-3B18AEF492EC}" type="parTrans" cxnId="{E6BA2FFF-D464-4EAE-9A10-FD9AA47B78B0}">
      <dgm:prSet/>
      <dgm:spPr/>
      <dgm:t>
        <a:bodyPr/>
        <a:lstStyle/>
        <a:p>
          <a:endParaRPr lang="zh-CN" altLang="en-US"/>
        </a:p>
      </dgm:t>
    </dgm:pt>
    <dgm:pt modelId="{AEF88EBC-88BC-4B51-8207-136452E7148A}" type="sibTrans" cxnId="{E6BA2FFF-D464-4EAE-9A10-FD9AA47B78B0}">
      <dgm:prSet custT="1"/>
      <dgm:spPr/>
      <dgm:t>
        <a:bodyPr/>
        <a:lstStyle/>
        <a:p>
          <a:r>
            <a:rPr lang="zh-CN" altLang="en-US" sz="2400" b="1" dirty="0" smtClean="0">
              <a:solidFill>
                <a:srgbClr val="FFFF00"/>
              </a:solidFill>
            </a:rPr>
            <a:t>完善的供应链体系</a:t>
          </a:r>
          <a:endParaRPr lang="zh-CN" altLang="en-US" sz="2400" b="1" dirty="0">
            <a:solidFill>
              <a:srgbClr val="FFFF00"/>
            </a:solidFill>
          </a:endParaRPr>
        </a:p>
      </dgm:t>
    </dgm:pt>
    <dgm:pt modelId="{D15CEF63-4DFC-45C4-A2C7-E07283DF3CB9}">
      <dgm:prSet phldrT="[文本]" custT="1"/>
      <dgm:spPr/>
      <dgm:t>
        <a:bodyPr/>
        <a:lstStyle/>
        <a:p>
          <a:r>
            <a:rPr lang="zh-CN" altLang="en-US" sz="4400" b="1" dirty="0" smtClean="0">
              <a:solidFill>
                <a:schemeClr val="tx1"/>
              </a:solidFill>
            </a:rPr>
            <a:t>安全节</a:t>
          </a:r>
          <a:r>
            <a:rPr lang="zh-CN" altLang="en-US" sz="4800" b="1" dirty="0" smtClean="0">
              <a:solidFill>
                <a:schemeClr val="tx1"/>
              </a:solidFill>
            </a:rPr>
            <a:t>能</a:t>
          </a:r>
          <a:endParaRPr lang="zh-CN" altLang="en-US" sz="4800" b="1" dirty="0">
            <a:solidFill>
              <a:schemeClr val="tx1"/>
            </a:solidFill>
          </a:endParaRPr>
        </a:p>
      </dgm:t>
    </dgm:pt>
    <dgm:pt modelId="{AA863B45-3EF3-4BE3-BD56-AECB719A9385}" type="parTrans" cxnId="{12A4AB80-8BE4-45CD-A94D-41E5637BE2EE}">
      <dgm:prSet/>
      <dgm:spPr/>
      <dgm:t>
        <a:bodyPr/>
        <a:lstStyle/>
        <a:p>
          <a:endParaRPr lang="zh-CN" altLang="en-US"/>
        </a:p>
      </dgm:t>
    </dgm:pt>
    <dgm:pt modelId="{FCA19F94-F6E5-4183-953C-AD6FAFF9E16B}" type="sibTrans" cxnId="{12A4AB80-8BE4-45CD-A94D-41E5637BE2EE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C00000"/>
              </a:solidFill>
            </a:rPr>
            <a:t>电源后置</a:t>
          </a:r>
          <a:r>
            <a:rPr lang="en-US" altLang="zh-CN" sz="2000" b="1" dirty="0" smtClean="0">
              <a:solidFill>
                <a:srgbClr val="C00000"/>
              </a:solidFill>
            </a:rPr>
            <a:t>.</a:t>
          </a:r>
          <a:r>
            <a:rPr lang="zh-CN" altLang="en-US" sz="2000" b="1" dirty="0" smtClean="0">
              <a:solidFill>
                <a:srgbClr val="C00000"/>
              </a:solidFill>
            </a:rPr>
            <a:t>外门无强电</a:t>
          </a:r>
          <a:endParaRPr lang="zh-CN" altLang="en-US" sz="2000" b="1" dirty="0">
            <a:solidFill>
              <a:srgbClr val="C00000"/>
            </a:solidFill>
          </a:endParaRPr>
        </a:p>
      </dgm:t>
    </dgm:pt>
    <dgm:pt modelId="{6413D470-434E-40AA-A797-3EE162EE8F60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</a:rPr>
            <a:t>全钢结构，圆滑处理</a:t>
          </a:r>
          <a:endParaRPr lang="zh-CN" altLang="en-US" sz="2000" b="1" dirty="0">
            <a:solidFill>
              <a:schemeClr val="bg1"/>
            </a:solidFill>
          </a:endParaRPr>
        </a:p>
      </dgm:t>
    </dgm:pt>
    <dgm:pt modelId="{C6F732FD-EF90-4C88-AA59-173A610A8FDC}" type="parTrans" cxnId="{55EE52FC-E701-43E8-B405-D800D42AC13A}">
      <dgm:prSet/>
      <dgm:spPr/>
      <dgm:t>
        <a:bodyPr/>
        <a:lstStyle/>
        <a:p>
          <a:endParaRPr lang="zh-CN" altLang="en-US"/>
        </a:p>
      </dgm:t>
    </dgm:pt>
    <dgm:pt modelId="{72381BE3-E5B2-4E0D-B181-F42E1326DA3B}" type="sibTrans" cxnId="{55EE52FC-E701-43E8-B405-D800D42AC13A}">
      <dgm:prSet custT="1"/>
      <dgm:spPr/>
      <dgm:t>
        <a:bodyPr/>
        <a:lstStyle/>
        <a:p>
          <a:r>
            <a:rPr lang="en-US" altLang="zh-CN" sz="3200" b="1" dirty="0" smtClean="0">
              <a:solidFill>
                <a:srgbClr val="FFFF00"/>
              </a:solidFill>
            </a:rPr>
            <a:t>3C</a:t>
          </a:r>
          <a:r>
            <a:rPr lang="zh-CN" altLang="en-US" sz="3200" b="1" dirty="0" smtClean="0">
              <a:solidFill>
                <a:srgbClr val="FFFF00"/>
              </a:solidFill>
            </a:rPr>
            <a:t>安全认证</a:t>
          </a:r>
          <a:endParaRPr lang="zh-CN" altLang="en-US" sz="3200" b="1" dirty="0">
            <a:solidFill>
              <a:srgbClr val="FFFF00"/>
            </a:solidFill>
          </a:endParaRPr>
        </a:p>
      </dgm:t>
    </dgm:pt>
    <dgm:pt modelId="{35871472-B8CC-4A49-A755-0F187DC18083}" type="pres">
      <dgm:prSet presAssocID="{EA0EB058-3613-4363-B9AE-EE869D5B5BE1}" presName="Name0" presStyleCnt="0">
        <dgm:presLayoutVars>
          <dgm:chMax/>
          <dgm:chPref/>
          <dgm:dir/>
          <dgm:animLvl val="lvl"/>
        </dgm:presLayoutVars>
      </dgm:prSet>
      <dgm:spPr/>
    </dgm:pt>
    <dgm:pt modelId="{619BFE00-6F2C-4DB9-B5F4-224E4C3D2D74}" type="pres">
      <dgm:prSet presAssocID="{3C0C91B7-A637-4E44-B12D-001C9AD7F2C0}" presName="composite" presStyleCnt="0"/>
      <dgm:spPr/>
    </dgm:pt>
    <dgm:pt modelId="{0F4AC56C-A390-48EC-B886-CA3B22452AEB}" type="pres">
      <dgm:prSet presAssocID="{3C0C91B7-A637-4E44-B12D-001C9AD7F2C0}" presName="Parent1" presStyleLbl="node1" presStyleIdx="0" presStyleCnt="6" custScaleX="428615" custScaleY="240330" custLinFactX="-300000" custLinFactY="200000" custLinFactNeighborX="-345795" custLinFactNeighborY="2616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0008C0-8B3C-48B9-BC8A-510150B99DB7}" type="pres">
      <dgm:prSet presAssocID="{3C0C91B7-A637-4E44-B12D-001C9AD7F2C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C7A92F-EEED-4F00-BC2D-7AF1CD57E02E}" type="pres">
      <dgm:prSet presAssocID="{3C0C91B7-A637-4E44-B12D-001C9AD7F2C0}" presName="BalanceSpacing" presStyleCnt="0"/>
      <dgm:spPr/>
    </dgm:pt>
    <dgm:pt modelId="{6B4F5E4C-584C-4F50-80EA-9172FA120241}" type="pres">
      <dgm:prSet presAssocID="{3C0C91B7-A637-4E44-B12D-001C9AD7F2C0}" presName="BalanceSpacing1" presStyleCnt="0"/>
      <dgm:spPr/>
    </dgm:pt>
    <dgm:pt modelId="{5E881304-D961-4F7B-A330-7177DA34C9EF}" type="pres">
      <dgm:prSet presAssocID="{AEF88EBC-88BC-4B51-8207-136452E7148A}" presName="Accent1Text" presStyleLbl="node1" presStyleIdx="1" presStyleCnt="6" custScaleX="427287" custScaleY="256850" custLinFactX="-270561" custLinFactNeighborX="-300000" custLinFactNeighborY="65986"/>
      <dgm:spPr/>
    </dgm:pt>
    <dgm:pt modelId="{34DC3972-F6DC-49F5-8B04-D82A39F0443A}" type="pres">
      <dgm:prSet presAssocID="{AEF88EBC-88BC-4B51-8207-136452E7148A}" presName="spaceBetweenRectangles" presStyleCnt="0"/>
      <dgm:spPr/>
    </dgm:pt>
    <dgm:pt modelId="{F1BF45CB-167E-48E4-B495-74DC923B7DEF}" type="pres">
      <dgm:prSet presAssocID="{D15CEF63-4DFC-45C4-A2C7-E07283DF3CB9}" presName="composite" presStyleCnt="0"/>
      <dgm:spPr/>
    </dgm:pt>
    <dgm:pt modelId="{5D6ADB82-07B3-42FE-9BDD-F4C9C88400A1}" type="pres">
      <dgm:prSet presAssocID="{D15CEF63-4DFC-45C4-A2C7-E07283DF3CB9}" presName="Parent1" presStyleLbl="node1" presStyleIdx="2" presStyleCnt="6" custScaleX="503897" custScaleY="288657" custLinFactX="-21656" custLinFactNeighborX="-100000" custLinFactNeighborY="4590">
        <dgm:presLayoutVars>
          <dgm:chMax val="1"/>
          <dgm:chPref val="1"/>
          <dgm:bulletEnabled val="1"/>
        </dgm:presLayoutVars>
      </dgm:prSet>
      <dgm:spPr/>
    </dgm:pt>
    <dgm:pt modelId="{D66027BA-52B4-40DC-92C9-2F7979908830}" type="pres">
      <dgm:prSet presAssocID="{D15CEF63-4DFC-45C4-A2C7-E07283DF3CB9}" presName="Childtext1" presStyleLbl="revTx" presStyleIdx="1" presStyleCnt="3" custScaleX="260419" custScaleY="198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0644B4-D3CB-4D60-B8F2-8F7357EECC58}" type="pres">
      <dgm:prSet presAssocID="{D15CEF63-4DFC-45C4-A2C7-E07283DF3CB9}" presName="BalanceSpacing" presStyleCnt="0"/>
      <dgm:spPr/>
    </dgm:pt>
    <dgm:pt modelId="{79602DAB-52D8-4F24-8D81-5EE67EA6EDE0}" type="pres">
      <dgm:prSet presAssocID="{D15CEF63-4DFC-45C4-A2C7-E07283DF3CB9}" presName="BalanceSpacing1" presStyleCnt="0"/>
      <dgm:spPr/>
    </dgm:pt>
    <dgm:pt modelId="{34B5B9E4-1C7D-4A9A-A523-FB1CF7F94F43}" type="pres">
      <dgm:prSet presAssocID="{FCA19F94-F6E5-4183-953C-AD6FAFF9E16B}" presName="Accent1Text" presStyleLbl="node1" presStyleIdx="3" presStyleCnt="6" custScaleX="391914" custScaleY="261416" custLinFactX="233154" custLinFactNeighborX="300000" custLinFactNeighborY="4051"/>
      <dgm:spPr/>
      <dgm:t>
        <a:bodyPr/>
        <a:lstStyle/>
        <a:p>
          <a:endParaRPr lang="zh-CN" altLang="en-US"/>
        </a:p>
      </dgm:t>
    </dgm:pt>
    <dgm:pt modelId="{564157DE-A453-4046-8D1F-29F38550A318}" type="pres">
      <dgm:prSet presAssocID="{FCA19F94-F6E5-4183-953C-AD6FAFF9E16B}" presName="spaceBetweenRectangles" presStyleCnt="0"/>
      <dgm:spPr/>
    </dgm:pt>
    <dgm:pt modelId="{A1BFD49F-5BE8-4275-B3A8-09AAD88BB60F}" type="pres">
      <dgm:prSet presAssocID="{6413D470-434E-40AA-A797-3EE162EE8F60}" presName="composite" presStyleCnt="0"/>
      <dgm:spPr/>
    </dgm:pt>
    <dgm:pt modelId="{83618655-F676-4D58-A65C-8EC58EF6FD54}" type="pres">
      <dgm:prSet presAssocID="{6413D470-434E-40AA-A797-3EE162EE8F60}" presName="Parent1" presStyleLbl="node1" presStyleIdx="4" presStyleCnt="6" custScaleX="419069" custScaleY="255382" custLinFactX="91687" custLinFactNeighborX="100000" custLinFactNeighborY="-296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5FE5C1-5837-49BE-87FF-471A12480AAB}" type="pres">
      <dgm:prSet presAssocID="{6413D470-434E-40AA-A797-3EE162EE8F6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DFF7C0-13E0-4926-8649-6A42D2353A4E}" type="pres">
      <dgm:prSet presAssocID="{6413D470-434E-40AA-A797-3EE162EE8F60}" presName="BalanceSpacing" presStyleCnt="0"/>
      <dgm:spPr/>
    </dgm:pt>
    <dgm:pt modelId="{A516048F-EE29-48AF-ABBB-C515C72DD046}" type="pres">
      <dgm:prSet presAssocID="{6413D470-434E-40AA-A797-3EE162EE8F60}" presName="BalanceSpacing1" presStyleCnt="0"/>
      <dgm:spPr/>
    </dgm:pt>
    <dgm:pt modelId="{03CD6441-4F99-4981-B547-C12E3F331706}" type="pres">
      <dgm:prSet presAssocID="{72381BE3-E5B2-4E0D-B181-F42E1326DA3B}" presName="Accent1Text" presStyleLbl="node1" presStyleIdx="5" presStyleCnt="6" custScaleX="399221" custScaleY="256218" custLinFactX="149979" custLinFactY="-205347" custLinFactNeighborX="200000" custLinFactNeighborY="-300000"/>
      <dgm:spPr/>
      <dgm:t>
        <a:bodyPr/>
        <a:lstStyle/>
        <a:p>
          <a:endParaRPr lang="zh-CN" altLang="en-US"/>
        </a:p>
      </dgm:t>
    </dgm:pt>
  </dgm:ptLst>
  <dgm:cxnLst>
    <dgm:cxn modelId="{EAEEBE11-3BB6-4856-B101-F1619F5A318F}" type="presOf" srcId="{EA0EB058-3613-4363-B9AE-EE869D5B5BE1}" destId="{35871472-B8CC-4A49-A755-0F187DC18083}" srcOrd="0" destOrd="0" presId="urn:microsoft.com/office/officeart/2008/layout/AlternatingHexagons"/>
    <dgm:cxn modelId="{CFE602E9-0018-4BFB-9F52-68A91A9A8579}" type="presOf" srcId="{AEF88EBC-88BC-4B51-8207-136452E7148A}" destId="{5E881304-D961-4F7B-A330-7177DA34C9EF}" srcOrd="0" destOrd="0" presId="urn:microsoft.com/office/officeart/2008/layout/AlternatingHexagons"/>
    <dgm:cxn modelId="{083EA9CE-941B-490B-A3A1-0752B837F58D}" type="presOf" srcId="{72381BE3-E5B2-4E0D-B181-F42E1326DA3B}" destId="{03CD6441-4F99-4981-B547-C12E3F331706}" srcOrd="0" destOrd="0" presId="urn:microsoft.com/office/officeart/2008/layout/AlternatingHexagons"/>
    <dgm:cxn modelId="{E6BA2FFF-D464-4EAE-9A10-FD9AA47B78B0}" srcId="{EA0EB058-3613-4363-B9AE-EE869D5B5BE1}" destId="{3C0C91B7-A637-4E44-B12D-001C9AD7F2C0}" srcOrd="0" destOrd="0" parTransId="{0978AB57-3253-48F3-9A37-3B18AEF492EC}" sibTransId="{AEF88EBC-88BC-4B51-8207-136452E7148A}"/>
    <dgm:cxn modelId="{B19DDBCD-590E-4F2C-8AAF-40CB9A2FFEFA}" type="presOf" srcId="{D15CEF63-4DFC-45C4-A2C7-E07283DF3CB9}" destId="{5D6ADB82-07B3-42FE-9BDD-F4C9C88400A1}" srcOrd="0" destOrd="0" presId="urn:microsoft.com/office/officeart/2008/layout/AlternatingHexagons"/>
    <dgm:cxn modelId="{55EE52FC-E701-43E8-B405-D800D42AC13A}" srcId="{EA0EB058-3613-4363-B9AE-EE869D5B5BE1}" destId="{6413D470-434E-40AA-A797-3EE162EE8F60}" srcOrd="2" destOrd="0" parTransId="{C6F732FD-EF90-4C88-AA59-173A610A8FDC}" sibTransId="{72381BE3-E5B2-4E0D-B181-F42E1326DA3B}"/>
    <dgm:cxn modelId="{2DC445CE-7B14-4101-84E1-D8FF4B4243BB}" type="presOf" srcId="{3C0C91B7-A637-4E44-B12D-001C9AD7F2C0}" destId="{0F4AC56C-A390-48EC-B886-CA3B22452AEB}" srcOrd="0" destOrd="0" presId="urn:microsoft.com/office/officeart/2008/layout/AlternatingHexagons"/>
    <dgm:cxn modelId="{763A297E-1984-4C8D-B445-9F2BF2251BA7}" type="presOf" srcId="{FCA19F94-F6E5-4183-953C-AD6FAFF9E16B}" destId="{34B5B9E4-1C7D-4A9A-A523-FB1CF7F94F43}" srcOrd="0" destOrd="0" presId="urn:microsoft.com/office/officeart/2008/layout/AlternatingHexagons"/>
    <dgm:cxn modelId="{B9CDBDFF-FBE9-4E6A-AA5B-27DEECBE64D7}" type="presOf" srcId="{6413D470-434E-40AA-A797-3EE162EE8F60}" destId="{83618655-F676-4D58-A65C-8EC58EF6FD54}" srcOrd="0" destOrd="0" presId="urn:microsoft.com/office/officeart/2008/layout/AlternatingHexagons"/>
    <dgm:cxn modelId="{12A4AB80-8BE4-45CD-A94D-41E5637BE2EE}" srcId="{EA0EB058-3613-4363-B9AE-EE869D5B5BE1}" destId="{D15CEF63-4DFC-45C4-A2C7-E07283DF3CB9}" srcOrd="1" destOrd="0" parTransId="{AA863B45-3EF3-4BE3-BD56-AECB719A9385}" sibTransId="{FCA19F94-F6E5-4183-953C-AD6FAFF9E16B}"/>
    <dgm:cxn modelId="{58CEEB5A-4B58-4C11-B632-3A701FFDF01D}" type="presParOf" srcId="{35871472-B8CC-4A49-A755-0F187DC18083}" destId="{619BFE00-6F2C-4DB9-B5F4-224E4C3D2D74}" srcOrd="0" destOrd="0" presId="urn:microsoft.com/office/officeart/2008/layout/AlternatingHexagons"/>
    <dgm:cxn modelId="{8BA58398-2B73-4416-B564-D213513526F1}" type="presParOf" srcId="{619BFE00-6F2C-4DB9-B5F4-224E4C3D2D74}" destId="{0F4AC56C-A390-48EC-B886-CA3B22452AEB}" srcOrd="0" destOrd="0" presId="urn:microsoft.com/office/officeart/2008/layout/AlternatingHexagons"/>
    <dgm:cxn modelId="{89FDA345-8470-4A7F-8DDE-CC8E9D4F7F1E}" type="presParOf" srcId="{619BFE00-6F2C-4DB9-B5F4-224E4C3D2D74}" destId="{F90008C0-8B3C-48B9-BC8A-510150B99DB7}" srcOrd="1" destOrd="0" presId="urn:microsoft.com/office/officeart/2008/layout/AlternatingHexagons"/>
    <dgm:cxn modelId="{32378914-2FB1-48FD-8AD9-7285F70F9A82}" type="presParOf" srcId="{619BFE00-6F2C-4DB9-B5F4-224E4C3D2D74}" destId="{AAC7A92F-EEED-4F00-BC2D-7AF1CD57E02E}" srcOrd="2" destOrd="0" presId="urn:microsoft.com/office/officeart/2008/layout/AlternatingHexagons"/>
    <dgm:cxn modelId="{5B4721C0-65EE-489C-9634-22E2436D2AA1}" type="presParOf" srcId="{619BFE00-6F2C-4DB9-B5F4-224E4C3D2D74}" destId="{6B4F5E4C-584C-4F50-80EA-9172FA120241}" srcOrd="3" destOrd="0" presId="urn:microsoft.com/office/officeart/2008/layout/AlternatingHexagons"/>
    <dgm:cxn modelId="{1B712B31-28E6-4C28-BBAD-5979FE55C9CF}" type="presParOf" srcId="{619BFE00-6F2C-4DB9-B5F4-224E4C3D2D74}" destId="{5E881304-D961-4F7B-A330-7177DA34C9EF}" srcOrd="4" destOrd="0" presId="urn:microsoft.com/office/officeart/2008/layout/AlternatingHexagons"/>
    <dgm:cxn modelId="{472BB2E1-5998-4201-8E95-F2A91BDB1E9F}" type="presParOf" srcId="{35871472-B8CC-4A49-A755-0F187DC18083}" destId="{34DC3972-F6DC-49F5-8B04-D82A39F0443A}" srcOrd="1" destOrd="0" presId="urn:microsoft.com/office/officeart/2008/layout/AlternatingHexagons"/>
    <dgm:cxn modelId="{551004F0-22E6-4290-A986-002621134C6E}" type="presParOf" srcId="{35871472-B8CC-4A49-A755-0F187DC18083}" destId="{F1BF45CB-167E-48E4-B495-74DC923B7DEF}" srcOrd="2" destOrd="0" presId="urn:microsoft.com/office/officeart/2008/layout/AlternatingHexagons"/>
    <dgm:cxn modelId="{DA9FAFF9-47F1-4836-8FB0-CEC7A2DB19CA}" type="presParOf" srcId="{F1BF45CB-167E-48E4-B495-74DC923B7DEF}" destId="{5D6ADB82-07B3-42FE-9BDD-F4C9C88400A1}" srcOrd="0" destOrd="0" presId="urn:microsoft.com/office/officeart/2008/layout/AlternatingHexagons"/>
    <dgm:cxn modelId="{4BA975B1-C534-4F4A-A933-2BCB2C14B256}" type="presParOf" srcId="{F1BF45CB-167E-48E4-B495-74DC923B7DEF}" destId="{D66027BA-52B4-40DC-92C9-2F7979908830}" srcOrd="1" destOrd="0" presId="urn:microsoft.com/office/officeart/2008/layout/AlternatingHexagons"/>
    <dgm:cxn modelId="{8DC29361-2C1D-42CD-8E40-8D6FCA268916}" type="presParOf" srcId="{F1BF45CB-167E-48E4-B495-74DC923B7DEF}" destId="{330644B4-D3CB-4D60-B8F2-8F7357EECC58}" srcOrd="2" destOrd="0" presId="urn:microsoft.com/office/officeart/2008/layout/AlternatingHexagons"/>
    <dgm:cxn modelId="{88004682-F322-403E-AA04-50D172418C5A}" type="presParOf" srcId="{F1BF45CB-167E-48E4-B495-74DC923B7DEF}" destId="{79602DAB-52D8-4F24-8D81-5EE67EA6EDE0}" srcOrd="3" destOrd="0" presId="urn:microsoft.com/office/officeart/2008/layout/AlternatingHexagons"/>
    <dgm:cxn modelId="{5884F301-E3F4-4827-A2DD-26738F8A0614}" type="presParOf" srcId="{F1BF45CB-167E-48E4-B495-74DC923B7DEF}" destId="{34B5B9E4-1C7D-4A9A-A523-FB1CF7F94F43}" srcOrd="4" destOrd="0" presId="urn:microsoft.com/office/officeart/2008/layout/AlternatingHexagons"/>
    <dgm:cxn modelId="{3513607C-E0B7-4A12-B3FB-2E7879BD355F}" type="presParOf" srcId="{35871472-B8CC-4A49-A755-0F187DC18083}" destId="{564157DE-A453-4046-8D1F-29F38550A318}" srcOrd="3" destOrd="0" presId="urn:microsoft.com/office/officeart/2008/layout/AlternatingHexagons"/>
    <dgm:cxn modelId="{856E4BA3-C55A-4C46-AB8F-7E0923817885}" type="presParOf" srcId="{35871472-B8CC-4A49-A755-0F187DC18083}" destId="{A1BFD49F-5BE8-4275-B3A8-09AAD88BB60F}" srcOrd="4" destOrd="0" presId="urn:microsoft.com/office/officeart/2008/layout/AlternatingHexagons"/>
    <dgm:cxn modelId="{23C6E9E5-6CC4-4C32-B5E8-F5D7F831716D}" type="presParOf" srcId="{A1BFD49F-5BE8-4275-B3A8-09AAD88BB60F}" destId="{83618655-F676-4D58-A65C-8EC58EF6FD54}" srcOrd="0" destOrd="0" presId="urn:microsoft.com/office/officeart/2008/layout/AlternatingHexagons"/>
    <dgm:cxn modelId="{C9D8B2B4-39C3-4891-9C22-398282A95172}" type="presParOf" srcId="{A1BFD49F-5BE8-4275-B3A8-09AAD88BB60F}" destId="{8A5FE5C1-5837-49BE-87FF-471A12480AAB}" srcOrd="1" destOrd="0" presId="urn:microsoft.com/office/officeart/2008/layout/AlternatingHexagons"/>
    <dgm:cxn modelId="{1E0F6D43-E9A1-4CF0-838A-2CE150B7491D}" type="presParOf" srcId="{A1BFD49F-5BE8-4275-B3A8-09AAD88BB60F}" destId="{C0DFF7C0-13E0-4926-8649-6A42D2353A4E}" srcOrd="2" destOrd="0" presId="urn:microsoft.com/office/officeart/2008/layout/AlternatingHexagons"/>
    <dgm:cxn modelId="{97F8E38A-6B24-45E0-8194-16A26282B08B}" type="presParOf" srcId="{A1BFD49F-5BE8-4275-B3A8-09AAD88BB60F}" destId="{A516048F-EE29-48AF-ABBB-C515C72DD046}" srcOrd="3" destOrd="0" presId="urn:microsoft.com/office/officeart/2008/layout/AlternatingHexagons"/>
    <dgm:cxn modelId="{2F6A8979-988E-44B4-8591-9FF3119A8136}" type="presParOf" srcId="{A1BFD49F-5BE8-4275-B3A8-09AAD88BB60F}" destId="{03CD6441-4F99-4981-B547-C12E3F33170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C56C-A390-48EC-B886-CA3B22452AEB}">
      <dsp:nvSpPr>
        <dsp:cNvPr id="0" name=""/>
        <dsp:cNvSpPr/>
      </dsp:nvSpPr>
      <dsp:spPr>
        <a:xfrm rot="5400000">
          <a:off x="1678582" y="2276423"/>
          <a:ext cx="1353962" cy="21008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2"/>
              </a:solidFill>
            </a:rPr>
            <a:t>商品采购自中国百强食品企业</a:t>
          </a:r>
          <a:endParaRPr lang="zh-CN" altLang="en-US" sz="1800" b="1" kern="1200" dirty="0">
            <a:solidFill>
              <a:schemeClr val="bg2"/>
            </a:solidFill>
          </a:endParaRPr>
        </a:p>
      </dsp:txBody>
      <dsp:txXfrm rot="-5400000">
        <a:off x="1655296" y="2875503"/>
        <a:ext cx="1400534" cy="902642"/>
      </dsp:txXfrm>
    </dsp:sp>
    <dsp:sp modelId="{F90008C0-8B3C-48B9-BC8A-510150B99DB7}">
      <dsp:nvSpPr>
        <dsp:cNvPr id="0" name=""/>
        <dsp:cNvSpPr/>
      </dsp:nvSpPr>
      <dsp:spPr>
        <a:xfrm>
          <a:off x="5780788" y="556989"/>
          <a:ext cx="628728" cy="338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81304-D961-4F7B-A330-7177DA34C9EF}">
      <dsp:nvSpPr>
        <dsp:cNvPr id="0" name=""/>
        <dsp:cNvSpPr/>
      </dsp:nvSpPr>
      <dsp:spPr>
        <a:xfrm rot="5400000">
          <a:off x="1471448" y="50605"/>
          <a:ext cx="1447032" cy="20942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</a:rPr>
            <a:t>完善的供应链体系</a:t>
          </a:r>
          <a:endParaRPr lang="zh-CN" altLang="en-US" sz="2400" b="1" kern="1200" dirty="0">
            <a:solidFill>
              <a:srgbClr val="FFFF00"/>
            </a:solidFill>
          </a:endParaRPr>
        </a:p>
      </dsp:txBody>
      <dsp:txXfrm rot="-5400000">
        <a:off x="1496867" y="615407"/>
        <a:ext cx="1396195" cy="964688"/>
      </dsp:txXfrm>
    </dsp:sp>
    <dsp:sp modelId="{5D6ADB82-07B3-42FE-9BDD-F4C9C88400A1}">
      <dsp:nvSpPr>
        <dsp:cNvPr id="0" name=""/>
        <dsp:cNvSpPr/>
      </dsp:nvSpPr>
      <dsp:spPr>
        <a:xfrm rot="5400000">
          <a:off x="3784416" y="968414"/>
          <a:ext cx="1626225" cy="2469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chemeClr val="tx1"/>
              </a:solidFill>
            </a:rPr>
            <a:t>安全节</a:t>
          </a:r>
          <a:r>
            <a:rPr lang="zh-CN" altLang="en-US" sz="4800" b="1" kern="1200" dirty="0" smtClean="0">
              <a:solidFill>
                <a:schemeClr val="tx1"/>
              </a:solidFill>
            </a:rPr>
            <a:t>能</a:t>
          </a:r>
          <a:endParaRPr lang="zh-CN" altLang="en-US" sz="4800" b="1" kern="1200" dirty="0">
            <a:solidFill>
              <a:schemeClr val="tx1"/>
            </a:solidFill>
          </a:endParaRPr>
        </a:p>
      </dsp:txBody>
      <dsp:txXfrm rot="-5400000">
        <a:off x="3774266" y="1661234"/>
        <a:ext cx="1646526" cy="1084150"/>
      </dsp:txXfrm>
    </dsp:sp>
    <dsp:sp modelId="{D66027BA-52B4-40DC-92C9-2F7979908830}">
      <dsp:nvSpPr>
        <dsp:cNvPr id="0" name=""/>
        <dsp:cNvSpPr/>
      </dsp:nvSpPr>
      <dsp:spPr>
        <a:xfrm>
          <a:off x="3831981" y="1842472"/>
          <a:ext cx="1584510" cy="66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5B9E4-1C7D-4A9A-A523-FB1CF7F94F43}">
      <dsp:nvSpPr>
        <dsp:cNvPr id="0" name=""/>
        <dsp:cNvSpPr/>
      </dsp:nvSpPr>
      <dsp:spPr>
        <a:xfrm rot="5400000">
          <a:off x="7599969" y="1239812"/>
          <a:ext cx="1472756" cy="192091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C00000"/>
              </a:solidFill>
            </a:rPr>
            <a:t>电源后置</a:t>
          </a:r>
          <a:r>
            <a:rPr lang="en-US" altLang="zh-CN" sz="2000" b="1" kern="1200" dirty="0" smtClean="0">
              <a:solidFill>
                <a:srgbClr val="C00000"/>
              </a:solidFill>
            </a:rPr>
            <a:t>.</a:t>
          </a:r>
          <a:r>
            <a:rPr lang="zh-CN" altLang="en-US" sz="2000" b="1" kern="1200" dirty="0" smtClean="0">
              <a:solidFill>
                <a:srgbClr val="C00000"/>
              </a:solidFill>
            </a:rPr>
            <a:t>外门无强电</a:t>
          </a:r>
          <a:endParaRPr lang="zh-CN" altLang="en-US" sz="2000" b="1" kern="1200" dirty="0">
            <a:solidFill>
              <a:srgbClr val="C00000"/>
            </a:solidFill>
          </a:endParaRPr>
        </a:p>
      </dsp:txBody>
      <dsp:txXfrm rot="-5400000">
        <a:off x="7696042" y="1709351"/>
        <a:ext cx="1280611" cy="981838"/>
      </dsp:txXfrm>
    </dsp:sp>
    <dsp:sp modelId="{83618655-F676-4D58-A65C-8EC58EF6FD54}">
      <dsp:nvSpPr>
        <dsp:cNvPr id="0" name=""/>
        <dsp:cNvSpPr/>
      </dsp:nvSpPr>
      <dsp:spPr>
        <a:xfrm rot="5400000">
          <a:off x="5718302" y="2433326"/>
          <a:ext cx="1438762" cy="205401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</a:rPr>
            <a:t>全钢结构，圆滑处理</a:t>
          </a:r>
          <a:endParaRPr lang="zh-CN" altLang="en-US" sz="2000" b="1" kern="1200" dirty="0">
            <a:solidFill>
              <a:schemeClr val="bg1"/>
            </a:solidFill>
          </a:endParaRPr>
        </a:p>
      </dsp:txBody>
      <dsp:txXfrm rot="-5400000">
        <a:off x="5753012" y="2980746"/>
        <a:ext cx="1369342" cy="959174"/>
      </dsp:txXfrm>
    </dsp:sp>
    <dsp:sp modelId="{8A5FE5C1-5837-49BE-87FF-471A12480AAB}">
      <dsp:nvSpPr>
        <dsp:cNvPr id="0" name=""/>
        <dsp:cNvSpPr/>
      </dsp:nvSpPr>
      <dsp:spPr>
        <a:xfrm>
          <a:off x="5758095" y="3458102"/>
          <a:ext cx="628728" cy="338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D6441-4F99-4981-B547-C12E3F331706}">
      <dsp:nvSpPr>
        <dsp:cNvPr id="0" name=""/>
        <dsp:cNvSpPr/>
      </dsp:nvSpPr>
      <dsp:spPr>
        <a:xfrm rot="5400000">
          <a:off x="5962447" y="-198256"/>
          <a:ext cx="1443471" cy="195673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solidFill>
                <a:srgbClr val="FFFF00"/>
              </a:solidFill>
            </a:rPr>
            <a:t>3C</a:t>
          </a:r>
          <a:r>
            <a:rPr lang="zh-CN" altLang="en-US" sz="3200" b="1" kern="1200" dirty="0" smtClean="0">
              <a:solidFill>
                <a:srgbClr val="FFFF00"/>
              </a:solidFill>
            </a:rPr>
            <a:t>安全认证</a:t>
          </a:r>
          <a:endParaRPr lang="zh-CN" altLang="en-US" sz="3200" b="1" kern="1200" dirty="0">
            <a:solidFill>
              <a:srgbClr val="FFFF00"/>
            </a:solidFill>
          </a:endParaRPr>
        </a:p>
      </dsp:txBody>
      <dsp:txXfrm rot="-5400000">
        <a:off x="6031940" y="298953"/>
        <a:ext cx="1304487" cy="962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46DA2-744F-43F6-B370-5571DFB8538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B30E0-AA43-431A-89C9-7F8CADF68C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76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B30E0-AA43-431A-89C9-7F8CADF68C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04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22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8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55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0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7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11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5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3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72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9E4E9-CB25-4A75-9764-C3866F46E398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1689-0D2A-4D7B-922E-1CF40D002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442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50025"/>
            <a:ext cx="12192000" cy="2387600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合肥科多食品有限公司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179882" y="4093859"/>
            <a:ext cx="12192000" cy="1655762"/>
          </a:xfrm>
        </p:spPr>
        <p:txBody>
          <a:bodyPr>
            <a:normAutofit/>
          </a:bodyPr>
          <a:lstStyle/>
          <a:p>
            <a:r>
              <a:rPr lang="zh-CN" altLang="en-US" sz="48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自动售货机</a:t>
            </a:r>
            <a:endParaRPr lang="zh-CN" altLang="en-US" sz="48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国务院办公厅关于推动实体零售  创新转型  的意见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544" y="215540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发文：国办发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【2016】78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号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zh-CN" altLang="en-US" sz="3600" b="1" dirty="0" smtClean="0">
                <a:solidFill>
                  <a:srgbClr val="FFFF00"/>
                </a:solidFill>
              </a:rPr>
              <a:t>总体要求：全面贯彻党的十八大精神和国务院决策部署，牢固树立创新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协调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绿色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开发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共享的发展理念。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r>
              <a:rPr lang="zh-CN" altLang="en-US" sz="3600" b="1" dirty="0">
                <a:solidFill>
                  <a:srgbClr val="FFFF00"/>
                </a:solidFill>
              </a:rPr>
              <a:t>创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新发展方式：加强互联网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大数据等新一代信息技术应用，新业态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新模式。加强与电商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物流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金融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电信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市政对接。</a:t>
            </a:r>
            <a:r>
              <a:rPr lang="zh-CN" altLang="en-US" sz="3600" b="1" dirty="0">
                <a:solidFill>
                  <a:srgbClr val="FFFF00"/>
                </a:solidFill>
              </a:rPr>
              <a:t>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展服务设施人性化，智能化改造。鼓励无线网络，移动支付，自动服务等配套设施建设，优化发展环境。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8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22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45" y="-1"/>
            <a:ext cx="4845456" cy="363409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6131" b="17456"/>
          <a:stretch/>
        </p:blipFill>
        <p:spPr>
          <a:xfrm>
            <a:off x="0" y="-1"/>
            <a:ext cx="5141193" cy="32143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8" b="27433"/>
          <a:stretch/>
        </p:blipFill>
        <p:spPr>
          <a:xfrm>
            <a:off x="-1" y="3214367"/>
            <a:ext cx="4947577" cy="36436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43" y="2375524"/>
            <a:ext cx="3361857" cy="44824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3"/>
          <a:stretch/>
        </p:blipFill>
        <p:spPr>
          <a:xfrm>
            <a:off x="4387945" y="0"/>
            <a:ext cx="3776204" cy="41355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9" t="16393" b="37049"/>
          <a:stretch/>
        </p:blipFill>
        <p:spPr>
          <a:xfrm>
            <a:off x="3866671" y="3634091"/>
            <a:ext cx="5519494" cy="32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1" r="50157"/>
          <a:stretch/>
        </p:blipFill>
        <p:spPr>
          <a:xfrm>
            <a:off x="1" y="-298737"/>
            <a:ext cx="7944787" cy="774719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1" t="27541" r="18634" b="18906"/>
          <a:stretch/>
        </p:blipFill>
        <p:spPr>
          <a:xfrm>
            <a:off x="7944785" y="3783897"/>
            <a:ext cx="4247215" cy="36725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437" r="16995" b="-11257"/>
          <a:stretch/>
        </p:blipFill>
        <p:spPr>
          <a:xfrm>
            <a:off x="7944786" y="-179881"/>
            <a:ext cx="4247213" cy="48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360" y="23942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115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</a:t>
            </a:r>
            <a:endParaRPr lang="zh-CN" altLang="en-US" sz="115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7221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CN" altLang="en-US" sz="5300" b="1" dirty="0" smtClean="0">
                <a:solidFill>
                  <a:srgbClr val="FFFF00"/>
                </a:solidFill>
              </a:rPr>
              <a:t>公司简介：</a:t>
            </a:r>
            <a:r>
              <a:rPr lang="en-US" altLang="zh-CN" dirty="0" smtClean="0">
                <a:solidFill>
                  <a:schemeClr val="bg1"/>
                </a:solidFill>
              </a:rPr>
              <a:t/>
            </a:r>
            <a:br>
              <a:rPr lang="en-US" altLang="zh-CN" dirty="0" smtClean="0">
                <a:solidFill>
                  <a:schemeClr val="bg1"/>
                </a:solidFill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2221849"/>
            <a:ext cx="11277601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FF00"/>
                </a:solidFill>
              </a:rPr>
              <a:t>         </a:t>
            </a:r>
            <a:r>
              <a:rPr lang="zh-CN" altLang="en-US" sz="3200" dirty="0" smtClean="0">
                <a:solidFill>
                  <a:srgbClr val="FFFF00"/>
                </a:solidFill>
              </a:rPr>
              <a:t>合肥科多食品有限公司成立于</a:t>
            </a:r>
            <a:r>
              <a:rPr lang="en-US" altLang="zh-CN" sz="3200" dirty="0" smtClean="0">
                <a:solidFill>
                  <a:srgbClr val="FFFF00"/>
                </a:solidFill>
              </a:rPr>
              <a:t>2006</a:t>
            </a:r>
            <a:r>
              <a:rPr lang="zh-CN" altLang="en-US" sz="3200" dirty="0" smtClean="0">
                <a:solidFill>
                  <a:srgbClr val="FFFF00"/>
                </a:solidFill>
              </a:rPr>
              <a:t>年，是一家从事自动售货机</a:t>
            </a:r>
            <a:r>
              <a:rPr lang="zh-CN" altLang="en-US" sz="32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租赁、布放，销售的专业运营公司。公司尊崇“踏实拼搏，互惠共赢”的企业精神，并以诚实守信，永续经营，利益共生的经营理念，创造良好的企业环境，以全新的合作经营模式，完善的技术周到的服务为生存根本。</a:t>
            </a:r>
            <a:endParaRPr lang="en-US" altLang="zh-CN" sz="3200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2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我们始终坚持</a:t>
            </a:r>
            <a:r>
              <a:rPr lang="en-US" altLang="zh-CN" sz="3200" dirty="0" smtClean="0">
                <a:solidFill>
                  <a:srgbClr val="FFFF00"/>
                </a:solidFill>
              </a:rPr>
              <a:t> </a:t>
            </a:r>
            <a:r>
              <a:rPr lang="zh-CN" altLang="en-US" sz="3200" dirty="0" smtClean="0">
                <a:solidFill>
                  <a:srgbClr val="FFFF00"/>
                </a:solidFill>
              </a:rPr>
              <a:t>以客户需求为导向，用自己的良心服务打动客户。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" y="12999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rgbClr val="FFFF00"/>
                </a:solidFill>
              </a:rPr>
              <a:t>自动售货机市场发展趋势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158" y="1582478"/>
            <a:ext cx="114343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</a:t>
            </a:r>
            <a:r>
              <a:rPr lang="zh-CN" altLang="en-US" sz="2800" dirty="0" smtClean="0">
                <a:solidFill>
                  <a:srgbClr val="FFFF00"/>
                </a:solidFill>
              </a:rPr>
              <a:t>自动售货机最早出现在</a:t>
            </a:r>
            <a:r>
              <a:rPr lang="en-US" altLang="zh-CN" sz="2800" dirty="0" smtClean="0">
                <a:solidFill>
                  <a:srgbClr val="FFFF00"/>
                </a:solidFill>
              </a:rPr>
              <a:t>20</a:t>
            </a:r>
            <a:r>
              <a:rPr lang="zh-CN" altLang="en-US" sz="2800" dirty="0">
                <a:solidFill>
                  <a:srgbClr val="FFFF00"/>
                </a:solidFill>
              </a:rPr>
              <a:t>世</a:t>
            </a:r>
            <a:r>
              <a:rPr lang="zh-CN" altLang="en-US" sz="2800" dirty="0" smtClean="0">
                <a:solidFill>
                  <a:srgbClr val="FFFF00"/>
                </a:solidFill>
              </a:rPr>
              <a:t>纪</a:t>
            </a:r>
            <a:r>
              <a:rPr lang="en-US" altLang="zh-CN" sz="2800" dirty="0" smtClean="0">
                <a:solidFill>
                  <a:srgbClr val="FFFF00"/>
                </a:solidFill>
              </a:rPr>
              <a:t>60</a:t>
            </a:r>
            <a:r>
              <a:rPr lang="zh-CN" altLang="en-US" sz="2800" dirty="0" smtClean="0">
                <a:solidFill>
                  <a:srgbClr val="FFFF00"/>
                </a:solidFill>
              </a:rPr>
              <a:t>年代欧美国家的地铁站中，消费者用一美元可买到一块口香糖。</a:t>
            </a:r>
            <a:r>
              <a:rPr lang="en-US" altLang="zh-CN" sz="2800" dirty="0" smtClean="0">
                <a:solidFill>
                  <a:srgbClr val="FFFF00"/>
                </a:solidFill>
              </a:rPr>
              <a:t>80</a:t>
            </a:r>
            <a:r>
              <a:rPr lang="zh-CN" altLang="en-US" sz="2800" dirty="0" smtClean="0">
                <a:solidFill>
                  <a:srgbClr val="FFFF00"/>
                </a:solidFill>
              </a:rPr>
              <a:t>年代以后在欧美日等发达国家迅速发展，其产品特点是科技含量高，集光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、电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、机、防伪识别、数字加密、智能软件、等技术于一体，</a:t>
            </a:r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24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小时服务，售货便利，无需专人看管，省人工</a:t>
            </a:r>
            <a:r>
              <a:rPr lang="zh-CN" altLang="en-US" sz="2800" dirty="0">
                <a:solidFill>
                  <a:srgbClr val="FFFF00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省房租、省成本，售货范围广泛，</a:t>
            </a:r>
            <a:r>
              <a:rPr lang="zh-CN" altLang="en-US" sz="2800" dirty="0" smtClean="0">
                <a:solidFill>
                  <a:srgbClr val="FFFF00"/>
                </a:solidFill>
              </a:rPr>
              <a:t>目</a:t>
            </a:r>
            <a:r>
              <a:rPr lang="zh-CN" altLang="en-US" sz="2800" dirty="0">
                <a:solidFill>
                  <a:srgbClr val="FFFF00"/>
                </a:solidFill>
              </a:rPr>
              <a:t>前已在</a:t>
            </a:r>
            <a:r>
              <a:rPr lang="en-US" altLang="zh-CN" sz="2800" dirty="0">
                <a:solidFill>
                  <a:srgbClr val="FFFF00"/>
                </a:solidFill>
              </a:rPr>
              <a:t>65</a:t>
            </a:r>
            <a:r>
              <a:rPr lang="zh-CN" altLang="en-US" sz="2800" dirty="0">
                <a:solidFill>
                  <a:srgbClr val="FFFF00"/>
                </a:solidFill>
              </a:rPr>
              <a:t>个国家和地区使</a:t>
            </a:r>
            <a:r>
              <a:rPr lang="zh-CN" altLang="en-US" sz="2800" dirty="0" smtClean="0">
                <a:solidFill>
                  <a:srgbClr val="FFFF00"/>
                </a:solidFill>
              </a:rPr>
              <a:t>用。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endParaRPr lang="en-US" altLang="zh-CN" sz="2800" dirty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根据美国</a:t>
            </a:r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自动时代</a:t>
            </a:r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统计，日本每</a:t>
            </a:r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23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人拥有一台自动售货机，美国每</a:t>
            </a:r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人拥有一台，欧洲每</a:t>
            </a:r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人一台。可口可乐公司拥有分布于世界各地几十万台饮料售货机，西班牙全国自动售货机商品销售额占全国零售业六成以上。全世界有</a:t>
            </a:r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1800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万台自动售货机处于运行中，整个行业销售额超过</a:t>
            </a:r>
            <a:r>
              <a:rPr lang="en-US" altLang="zh-CN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2500</a:t>
            </a:r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亿美元，是零售业增长最快的行业之一。</a:t>
            </a:r>
            <a:endParaRPr lang="en-US" altLang="zh-CN" sz="2800" dirty="0" smtClean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，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3"/>
          <a:stretch/>
        </p:blipFill>
        <p:spPr>
          <a:xfrm>
            <a:off x="5680947" y="3244"/>
            <a:ext cx="6511054" cy="350769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943"/>
            <a:ext cx="5680946" cy="3347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47" y="3276970"/>
            <a:ext cx="6511053" cy="3581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680948" cy="35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28534" y="668129"/>
            <a:ext cx="10515600" cy="1325563"/>
          </a:xfrm>
        </p:spPr>
        <p:txBody>
          <a:bodyPr>
            <a:noAutofit/>
          </a:bodyPr>
          <a:lstStyle/>
          <a:p>
            <a:r>
              <a:rPr lang="zh-CN" altLang="en-US" sz="4800" dirty="0" smtClean="0">
                <a:solidFill>
                  <a:srgbClr val="FFFF00"/>
                </a:solidFill>
              </a:rPr>
              <a:t>中国自动售货机发展现状</a:t>
            </a:r>
            <a:r>
              <a:rPr lang="zh-CN" altLang="en-US" sz="4800" dirty="0">
                <a:solidFill>
                  <a:schemeClr val="bg1"/>
                </a:solidFill>
              </a:rPr>
              <a:t/>
            </a:r>
            <a:br>
              <a:rPr lang="zh-CN" altLang="en-US" sz="4800" dirty="0">
                <a:solidFill>
                  <a:schemeClr val="bg1"/>
                </a:solidFill>
              </a:rPr>
            </a:b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96" y="1484026"/>
            <a:ext cx="7203304" cy="5373974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28534" y="2218544"/>
            <a:ext cx="4311864" cy="2325619"/>
          </a:xfrm>
        </p:spPr>
        <p:txBody>
          <a:bodyPr>
            <a:noAutofit/>
          </a:bodyPr>
          <a:lstStyle/>
          <a:p>
            <a:pPr lvl="1"/>
            <a:r>
              <a:rPr lang="en-US" altLang="zh-CN" sz="3600" dirty="0" smtClean="0">
                <a:solidFill>
                  <a:srgbClr val="FFFF00"/>
                </a:solidFill>
              </a:rPr>
              <a:t>92</a:t>
            </a:r>
            <a:r>
              <a:rPr lang="zh-CN" altLang="en-US" sz="3600" dirty="0" smtClean="0">
                <a:solidFill>
                  <a:srgbClr val="FFFF00"/>
                </a:solidFill>
              </a:rPr>
              <a:t>年从日本和韩国引进自动售货机，目前国内拥有十万多台，未来几年最保守也要发展到</a:t>
            </a:r>
            <a:r>
              <a:rPr lang="en-US" altLang="zh-CN" sz="3600" dirty="0" smtClean="0">
                <a:solidFill>
                  <a:srgbClr val="FFFF00"/>
                </a:solidFill>
              </a:rPr>
              <a:t>50</a:t>
            </a:r>
            <a:r>
              <a:rPr lang="zh-CN" altLang="en-US" sz="3600" dirty="0" smtClean="0">
                <a:solidFill>
                  <a:srgbClr val="FFFF00"/>
                </a:solidFill>
              </a:rPr>
              <a:t>万台以上，市场空间巨大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835" y="4609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汉仪黛玉体简" panose="02010604000101010101" pitchFamily="2" charset="-122"/>
                <a:ea typeface="汉仪黛玉体简" panose="02010604000101010101" pitchFamily="2" charset="-122"/>
              </a:rPr>
              <a:t>科多自动售货机</a:t>
            </a:r>
            <a:endParaRPr lang="zh-CN" altLang="en-US" sz="6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汉仪黛玉体简" panose="02010604000101010101" pitchFamily="2" charset="-122"/>
              <a:ea typeface="汉仪黛玉体简" panose="0201060400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43" y="3140578"/>
            <a:ext cx="6914024" cy="4204602"/>
          </a:xfrm>
          <a:prstGeom prst="rect">
            <a:avLst/>
          </a:prstGeom>
        </p:spPr>
      </p:pic>
      <p:sp>
        <p:nvSpPr>
          <p:cNvPr id="7" name="七角星 6"/>
          <p:cNvSpPr/>
          <p:nvPr/>
        </p:nvSpPr>
        <p:spPr>
          <a:xfrm>
            <a:off x="9774283" y="4723169"/>
            <a:ext cx="2314303" cy="1576038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七角星 7"/>
          <p:cNvSpPr/>
          <p:nvPr/>
        </p:nvSpPr>
        <p:spPr>
          <a:xfrm rot="956258">
            <a:off x="9689836" y="2466741"/>
            <a:ext cx="2438383" cy="1621349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七角星 8"/>
          <p:cNvSpPr/>
          <p:nvPr/>
        </p:nvSpPr>
        <p:spPr>
          <a:xfrm rot="1448747">
            <a:off x="2657338" y="1595810"/>
            <a:ext cx="2444916" cy="162191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七角星 9"/>
          <p:cNvSpPr/>
          <p:nvPr/>
        </p:nvSpPr>
        <p:spPr>
          <a:xfrm rot="20476109">
            <a:off x="6314065" y="1299637"/>
            <a:ext cx="2507975" cy="1726973"/>
          </a:xfrm>
          <a:prstGeom prst="star7">
            <a:avLst>
              <a:gd name="adj" fmla="val 29159"/>
              <a:gd name="hf" fmla="val 102572"/>
              <a:gd name="vf" fmla="val 1052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七角星 10"/>
          <p:cNvSpPr/>
          <p:nvPr/>
        </p:nvSpPr>
        <p:spPr>
          <a:xfrm rot="591228">
            <a:off x="446720" y="4289670"/>
            <a:ext cx="2434252" cy="1906417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405645" y="2065124"/>
            <a:ext cx="124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壹平米</a:t>
            </a:r>
            <a:endParaRPr lang="en-US" altLang="zh-CN" sz="2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00993" y="2465217"/>
            <a:ext cx="164968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种共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438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个饮料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29866" y="1933039"/>
            <a:ext cx="1784529" cy="64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en-US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寸多媒体触摸屏</a:t>
            </a:r>
            <a:endParaRPr lang="zh-CN" altLang="en-US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75388" y="2963094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支持微信和手机客户端购买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6297" y="4948897"/>
            <a:ext cx="133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制冷</a:t>
            </a:r>
            <a:r>
              <a:rPr lang="en-US" altLang="zh-CN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制热</a:t>
            </a:r>
            <a:endParaRPr lang="zh-CN" altLang="en-US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54916" y="5201161"/>
            <a:ext cx="9177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zh-CN" altLang="en-US" sz="14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动态调节</a:t>
            </a:r>
            <a:endParaRPr lang="en-US" altLang="zh-CN" sz="14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</a:t>
            </a:r>
            <a:r>
              <a:rPr lang="zh-CN" altLang="en-US" sz="14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断工作</a:t>
            </a:r>
            <a:endParaRPr lang="zh-CN" altLang="en-US" sz="14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883" r="4968" b="2182"/>
          <a:stretch>
            <a:fillRect/>
          </a:stretch>
        </p:blipFill>
        <p:spPr>
          <a:xfrm>
            <a:off x="1224584" y="4669887"/>
            <a:ext cx="326577" cy="2790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777" y="4575053"/>
            <a:ext cx="722066" cy="5767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040053" y="5252851"/>
            <a:ext cx="1449202" cy="58477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超乎想象的广泛选择</a:t>
            </a:r>
            <a:endParaRPr lang="zh-CN" altLang="en-US" sz="16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04" y="3239945"/>
            <a:ext cx="2874304" cy="37317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30" y="3276421"/>
            <a:ext cx="2272237" cy="355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8000" b="1" dirty="0" smtClean="0">
                <a:solidFill>
                  <a:srgbClr val="FFFF00"/>
                </a:solidFill>
              </a:rPr>
              <a:t>科多自动售货机</a:t>
            </a:r>
            <a:endParaRPr lang="zh-CN" altLang="en-US" sz="8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3915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5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553" y="275184"/>
            <a:ext cx="11138941" cy="1325563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</a:rPr>
              <a:t>自动售货机给各大院校带来的优势</a:t>
            </a:r>
            <a:endParaRPr lang="zh-CN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734" y="2506662"/>
            <a:ext cx="11607383" cy="4351338"/>
          </a:xfrm>
        </p:spPr>
        <p:txBody>
          <a:bodyPr>
            <a:no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美</a:t>
            </a:r>
            <a:r>
              <a:rPr lang="zh-CN" altLang="en-US" sz="4000" dirty="0" smtClean="0">
                <a:solidFill>
                  <a:srgbClr val="FFFF00"/>
                </a:solidFill>
              </a:rPr>
              <a:t>观</a:t>
            </a:r>
            <a:r>
              <a:rPr lang="zh-CN" altLang="en-US" sz="40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4000" dirty="0" smtClean="0">
                <a:solidFill>
                  <a:srgbClr val="FFFF00"/>
                </a:solidFill>
              </a:rPr>
              <a:t>整洁</a:t>
            </a:r>
            <a:r>
              <a:rPr lang="zh-CN" altLang="en-US" sz="40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、占地面积小、方便师生购物。</a:t>
            </a:r>
            <a:endParaRPr lang="en-US" altLang="zh-CN" sz="4000" dirty="0" smtClean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r>
              <a:rPr lang="zh-CN" altLang="en-US" sz="4000" dirty="0">
                <a:solidFill>
                  <a:srgbClr val="FFFF00"/>
                </a:solidFill>
                <a:latin typeface="宋体" panose="02010600030101010101" pitchFamily="2" charset="-122"/>
              </a:rPr>
              <a:t>符合现代科技要求标</a:t>
            </a:r>
            <a:r>
              <a:rPr lang="zh-CN" altLang="en-US" sz="40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准，使校园实现智能化购物。</a:t>
            </a:r>
            <a:endParaRPr lang="en-US" altLang="zh-CN" sz="4000" dirty="0" smtClean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r>
              <a:rPr lang="zh-CN" altLang="en-US" sz="40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让学生养成按次序排队的文明习惯。</a:t>
            </a:r>
            <a:endParaRPr lang="en-US" altLang="zh-CN" sz="4000" dirty="0" smtClean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r>
              <a:rPr lang="zh-CN" altLang="en-US" sz="4000" dirty="0">
                <a:solidFill>
                  <a:srgbClr val="FFFF00"/>
                </a:solidFill>
                <a:latin typeface="宋体" panose="02010600030101010101" pitchFamily="2" charset="-122"/>
              </a:rPr>
              <a:t>学</a:t>
            </a:r>
            <a:r>
              <a:rPr lang="zh-CN" altLang="en-US" sz="40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校全面提升网络化、智能自动化校园。</a:t>
            </a:r>
            <a:endParaRPr lang="en-US" altLang="zh-CN" sz="4000" dirty="0" smtClean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r>
              <a:rPr lang="zh-CN" altLang="en-US" sz="4000" dirty="0">
                <a:solidFill>
                  <a:srgbClr val="FFFF00"/>
                </a:solidFill>
                <a:latin typeface="宋体" panose="02010600030101010101" pitchFamily="2" charset="-122"/>
              </a:rPr>
              <a:t>学</a:t>
            </a:r>
            <a:r>
              <a:rPr lang="zh-CN" altLang="en-US" sz="4000" dirty="0" smtClean="0">
                <a:solidFill>
                  <a:srgbClr val="FFFF00"/>
                </a:solidFill>
                <a:latin typeface="宋体" panose="02010600030101010101" pitchFamily="2" charset="-122"/>
              </a:rPr>
              <a:t>校能同时实现减少大量社会服务人员，对校园内的安全隐患、环境管理有很大的好处。</a:t>
            </a:r>
            <a:endParaRPr lang="en-US" altLang="zh-CN" sz="4000" dirty="0" smtClean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80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379" y="479685"/>
            <a:ext cx="10515600" cy="139088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/>
            </a:r>
            <a:br>
              <a:rPr lang="en-US" altLang="zh-CN" b="1" dirty="0" smtClean="0">
                <a:solidFill>
                  <a:srgbClr val="FFFF00"/>
                </a:solidFill>
              </a:rPr>
            </a:b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4" r="2665" b="33352"/>
          <a:stretch/>
        </p:blipFill>
        <p:spPr>
          <a:xfrm>
            <a:off x="4" y="0"/>
            <a:ext cx="12191996" cy="2201953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6" r="518" b="32896"/>
          <a:stretch/>
        </p:blipFill>
        <p:spPr>
          <a:xfrm>
            <a:off x="4916774" y="2201954"/>
            <a:ext cx="7275226" cy="4635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111" r="908" b="25683"/>
          <a:stretch/>
        </p:blipFill>
        <p:spPr>
          <a:xfrm>
            <a:off x="0" y="2201953"/>
            <a:ext cx="4916772" cy="4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975</Words>
  <Application>Microsoft Office PowerPoint</Application>
  <PresentationFormat>宽屏</PresentationFormat>
  <Paragraphs>43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汉仪黛玉体简</vt:lpstr>
      <vt:lpstr>黑体</vt:lpstr>
      <vt:lpstr>楷体</vt:lpstr>
      <vt:lpstr>宋体</vt:lpstr>
      <vt:lpstr>微软雅黑</vt:lpstr>
      <vt:lpstr>Arial</vt:lpstr>
      <vt:lpstr>Calibri</vt:lpstr>
      <vt:lpstr>Calibri Light</vt:lpstr>
      <vt:lpstr>Office Theme</vt:lpstr>
      <vt:lpstr>合肥科多食品有限公司</vt:lpstr>
      <vt:lpstr>公司简介： </vt:lpstr>
      <vt:lpstr>自动售货机市场发展趋势</vt:lpstr>
      <vt:lpstr>PowerPoint 演示文稿</vt:lpstr>
      <vt:lpstr>中国自动售货机发展现状 </vt:lpstr>
      <vt:lpstr>科多自动售货机</vt:lpstr>
      <vt:lpstr>科多自动售货机</vt:lpstr>
      <vt:lpstr>自动售货机给各大院校带来的优势</vt:lpstr>
      <vt:lpstr> </vt:lpstr>
      <vt:lpstr>国务院办公厅关于推动实体零售  创新转型  的意见</vt:lpstr>
      <vt:lpstr>PowerPoint 演示文稿</vt:lpstr>
      <vt:lpstr>PowerPoint 演示文稿</vt:lpstr>
      <vt:lpstr>PowerPoint 演示文稿</vt:lpstr>
      <vt:lpstr>PowerPoint 演示文稿</vt:lpstr>
      <vt:lpstr>谢 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合肥科多食品有限公司</dc:title>
  <dc:creator>Yong Wang</dc:creator>
  <cp:lastModifiedBy>Microsoft</cp:lastModifiedBy>
  <cp:revision>76</cp:revision>
  <dcterms:created xsi:type="dcterms:W3CDTF">2016-09-02T12:33:00Z</dcterms:created>
  <dcterms:modified xsi:type="dcterms:W3CDTF">2016-11-22T14:51:01Z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